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8" r:id="rId3"/>
    <p:sldId id="257" r:id="rId4"/>
    <p:sldId id="259" r:id="rId5"/>
    <p:sldId id="260" r:id="rId6"/>
    <p:sldId id="261" r:id="rId7"/>
    <p:sldId id="262" r:id="rId8"/>
    <p:sldId id="263" r:id="rId9"/>
  </p:sldIdLst>
  <p:sldSz cx="14630400" cy="8229600"/>
  <p:notesSz cx="8229600" cy="14630400"/>
  <p:embeddedFontLst>
    <p:embeddedFont>
      <p:font typeface="Algerian" panose="04020705040A02060702" pitchFamily="82" charset="0"/>
      <p:regular r:id="rId11"/>
    </p:embeddedFont>
    <p:embeddedFont>
      <p:font typeface="Calibri" panose="020F0502020204030204" pitchFamily="34" charset="0"/>
      <p:regular r:id="rId12"/>
      <p:bold r:id="rId13"/>
      <p:italic r:id="rId14"/>
      <p:boldItalic r:id="rId15"/>
    </p:embeddedFont>
    <p:embeddedFont>
      <p:font typeface="Lora"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56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681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903452"/>
            <a:ext cx="7468553" cy="2914650"/>
          </a:xfrm>
          <a:prstGeom prst="rect">
            <a:avLst/>
          </a:prstGeom>
          <a:noFill/>
          <a:ln/>
        </p:spPr>
        <p:txBody>
          <a:bodyPr wrap="square" lIns="0" tIns="0" rIns="0" bIns="0" rtlCol="0" anchor="t"/>
          <a:lstStyle/>
          <a:p>
            <a:pPr marL="0" indent="0">
              <a:lnSpc>
                <a:spcPts val="7650"/>
              </a:lnSpc>
              <a:buNone/>
            </a:pPr>
            <a:r>
              <a:rPr lang="en-US" sz="4800" b="1" i="1" u="sng" dirty="0">
                <a:solidFill>
                  <a:schemeClr val="bg2">
                    <a:lumMod val="50000"/>
                  </a:schemeClr>
                </a:solidFill>
                <a:effectLst>
                  <a:outerShdw blurRad="38100" dist="38100" dir="2700000" algn="tl">
                    <a:srgbClr val="000000">
                      <a:alpha val="43137"/>
                    </a:srgbClr>
                  </a:outerShdw>
                </a:effectLst>
                <a:latin typeface="Algerian" panose="04020705040A02060702" pitchFamily="82" charset="0"/>
                <a:ea typeface="Lora" pitchFamily="34" charset="-122"/>
                <a:cs typeface="Arial" panose="020B0604020202020204" pitchFamily="34" charset="0"/>
              </a:rPr>
              <a:t>E-Commerce Website for Online Clothing </a:t>
            </a:r>
            <a:r>
              <a:rPr lang="en-US" sz="4800" b="1" i="1" u="sng" dirty="0" smtClean="0">
                <a:solidFill>
                  <a:schemeClr val="bg2">
                    <a:lumMod val="50000"/>
                  </a:schemeClr>
                </a:solidFill>
                <a:effectLst>
                  <a:outerShdw blurRad="38100" dist="38100" dir="2700000" algn="tl">
                    <a:srgbClr val="000000">
                      <a:alpha val="43137"/>
                    </a:srgbClr>
                  </a:outerShdw>
                </a:effectLst>
                <a:latin typeface="Algerian" panose="04020705040A02060702" pitchFamily="82" charset="0"/>
                <a:ea typeface="Lora" pitchFamily="34" charset="-122"/>
                <a:cs typeface="Arial" panose="020B0604020202020204" pitchFamily="34" charset="0"/>
              </a:rPr>
              <a:t>Store:</a:t>
            </a:r>
            <a:endParaRPr lang="en-US" sz="4800" b="1" i="1" u="sng" dirty="0">
              <a:solidFill>
                <a:schemeClr val="bg2">
                  <a:lumMod val="50000"/>
                </a:schemeClr>
              </a:solidFill>
              <a:effectLst>
                <a:outerShdw blurRad="38100" dist="38100" dir="2700000" algn="tl">
                  <a:srgbClr val="000000">
                    <a:alpha val="43137"/>
                  </a:srgbClr>
                </a:outerShdw>
              </a:effectLst>
              <a:latin typeface="Algerian" panose="04020705040A02060702" pitchFamily="82" charset="0"/>
              <a:cs typeface="Arial" panose="020B0604020202020204" pitchFamily="34" charset="0"/>
            </a:endParaRPr>
          </a:p>
        </p:txBody>
      </p:sp>
      <p:sp>
        <p:nvSpPr>
          <p:cNvPr id="4" name="Text 1"/>
          <p:cNvSpPr/>
          <p:nvPr/>
        </p:nvSpPr>
        <p:spPr>
          <a:xfrm>
            <a:off x="837724" y="5177076"/>
            <a:ext cx="7468553" cy="1149072"/>
          </a:xfrm>
          <a:prstGeom prst="rect">
            <a:avLst/>
          </a:prstGeom>
          <a:noFill/>
          <a:ln/>
        </p:spPr>
        <p:txBody>
          <a:bodyPr wrap="square" lIns="0" tIns="0" rIns="0" bIns="0" rtlCol="0" anchor="t"/>
          <a:lstStyle/>
          <a:p>
            <a:pPr marL="0" indent="0">
              <a:lnSpc>
                <a:spcPts val="3000"/>
              </a:lnSpc>
              <a:buNone/>
            </a:pPr>
            <a:r>
              <a:rPr lang="en-US" sz="2000" i="1" dirty="0">
                <a:solidFill>
                  <a:srgbClr val="002060"/>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This project involves developing an e-commerce website for an online clothing store that categorizes products by gender and size, providing a seamless shopping experience for customers.</a:t>
            </a:r>
            <a:endParaRPr lang="en-US" sz="2000" i="1" dirty="0">
              <a:solidFill>
                <a:srgbClr val="002060"/>
              </a:solidFill>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77209" y="471220"/>
            <a:ext cx="5632490" cy="704017"/>
          </a:xfrm>
          <a:prstGeom prst="rect">
            <a:avLst/>
          </a:prstGeom>
          <a:noFill/>
          <a:ln/>
        </p:spPr>
        <p:txBody>
          <a:bodyPr wrap="none" lIns="0" tIns="0" rIns="0" bIns="0" rtlCol="0" anchor="t"/>
          <a:lstStyle/>
          <a:p>
            <a:pPr marL="0" indent="0">
              <a:lnSpc>
                <a:spcPts val="5500"/>
              </a:lnSpc>
              <a:buNone/>
            </a:pPr>
            <a:r>
              <a:rPr lang="en-US" sz="44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Project </a:t>
            </a:r>
            <a:r>
              <a:rPr lang="en-US" sz="4400" i="1" dirty="0" smtClean="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Team:</a:t>
            </a:r>
            <a:endParaRPr lang="en-US" sz="44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Text 1"/>
          <p:cNvSpPr/>
          <p:nvPr/>
        </p:nvSpPr>
        <p:spPr>
          <a:xfrm>
            <a:off x="1114306" y="1530146"/>
            <a:ext cx="2816185" cy="351949"/>
          </a:xfrm>
          <a:prstGeom prst="rect">
            <a:avLst/>
          </a:prstGeom>
          <a:noFill/>
          <a:ln/>
        </p:spPr>
        <p:txBody>
          <a:bodyPr wrap="none" lIns="0" tIns="0" rIns="0" bIns="0" rtlCol="0" anchor="t"/>
          <a:lstStyle/>
          <a:p>
            <a:pPr marL="0" indent="0">
              <a:lnSpc>
                <a:spcPts val="2750"/>
              </a:lnSpc>
              <a:buNone/>
            </a:pPr>
            <a:r>
              <a:rPr lang="en-US" sz="22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Group Leader</a:t>
            </a:r>
            <a:endParaRPr lang="en-US" sz="22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 name="Text 2"/>
          <p:cNvSpPr/>
          <p:nvPr/>
        </p:nvSpPr>
        <p:spPr>
          <a:xfrm>
            <a:off x="1114306" y="2044955"/>
            <a:ext cx="6185535" cy="383024"/>
          </a:xfrm>
          <a:prstGeom prst="rect">
            <a:avLst/>
          </a:prstGeom>
          <a:noFill/>
          <a:ln/>
        </p:spPr>
        <p:txBody>
          <a:bodyPr wrap="none" lIns="0" tIns="0" rIns="0" bIns="0" rtlCol="0" anchor="t"/>
          <a:lstStyle/>
          <a:p>
            <a:pPr marL="0" indent="0">
              <a:lnSpc>
                <a:spcPts val="3000"/>
              </a:lnSpc>
              <a:buNone/>
            </a:pPr>
            <a:r>
              <a:rPr lang="en-US" sz="1850" i="1" dirty="0">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Areeza Iqbal (Roll# 24K-0854)</a:t>
            </a:r>
            <a:endParaRPr lang="en-US" sz="1850" i="1" dirty="0">
              <a:effectLst>
                <a:outerShdw blurRad="38100" dist="38100" dir="2700000" algn="tl">
                  <a:srgbClr val="000000">
                    <a:alpha val="43137"/>
                  </a:srgbClr>
                </a:outerShdw>
              </a:effectLst>
            </a:endParaRPr>
          </a:p>
        </p:txBody>
      </p:sp>
      <p:sp>
        <p:nvSpPr>
          <p:cNvPr id="5" name="Text 3"/>
          <p:cNvSpPr/>
          <p:nvPr/>
        </p:nvSpPr>
        <p:spPr>
          <a:xfrm>
            <a:off x="7005373" y="1344258"/>
            <a:ext cx="2816185" cy="351949"/>
          </a:xfrm>
          <a:prstGeom prst="rect">
            <a:avLst/>
          </a:prstGeom>
          <a:noFill/>
          <a:ln/>
        </p:spPr>
        <p:txBody>
          <a:bodyPr wrap="none" lIns="0" tIns="0" rIns="0" bIns="0" rtlCol="0" anchor="t"/>
          <a:lstStyle/>
          <a:p>
            <a:pPr marL="0" indent="0">
              <a:lnSpc>
                <a:spcPts val="2750"/>
              </a:lnSpc>
              <a:buNone/>
            </a:pPr>
            <a:r>
              <a:rPr lang="en-US" sz="22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Team Members</a:t>
            </a:r>
            <a:endParaRPr lang="en-US" sz="22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6" name="Text 4"/>
          <p:cNvSpPr/>
          <p:nvPr/>
        </p:nvSpPr>
        <p:spPr>
          <a:xfrm>
            <a:off x="7485821" y="1984995"/>
            <a:ext cx="6185535" cy="383024"/>
          </a:xfrm>
          <a:prstGeom prst="rect">
            <a:avLst/>
          </a:prstGeom>
          <a:noFill/>
          <a:ln/>
        </p:spPr>
        <p:txBody>
          <a:bodyPr wrap="none" lIns="0" tIns="0" rIns="0" bIns="0" rtlCol="0" anchor="t"/>
          <a:lstStyle/>
          <a:p>
            <a:pPr marL="0" indent="0">
              <a:lnSpc>
                <a:spcPts val="3000"/>
              </a:lnSpc>
              <a:buNone/>
            </a:pPr>
            <a:r>
              <a:rPr lang="en-US" sz="1850" i="1" dirty="0">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Armeen Azam (Roll# 24K-0654)</a:t>
            </a:r>
            <a:endParaRPr lang="en-US" sz="1850" i="1" dirty="0">
              <a:effectLst>
                <a:outerShdw blurRad="38100" dist="38100" dir="2700000" algn="tl">
                  <a:srgbClr val="000000">
                    <a:alpha val="43137"/>
                  </a:srgbClr>
                </a:outerShdw>
              </a:effectLst>
            </a:endParaRPr>
          </a:p>
        </p:txBody>
      </p:sp>
      <p:sp>
        <p:nvSpPr>
          <p:cNvPr id="7" name="Text 5"/>
          <p:cNvSpPr/>
          <p:nvPr/>
        </p:nvSpPr>
        <p:spPr>
          <a:xfrm>
            <a:off x="7485820" y="2486628"/>
            <a:ext cx="6185535" cy="383024"/>
          </a:xfrm>
          <a:prstGeom prst="rect">
            <a:avLst/>
          </a:prstGeom>
          <a:noFill/>
          <a:ln/>
        </p:spPr>
        <p:txBody>
          <a:bodyPr wrap="none" lIns="0" tIns="0" rIns="0" bIns="0" rtlCol="0" anchor="t"/>
          <a:lstStyle/>
          <a:p>
            <a:pPr marL="0" indent="0">
              <a:lnSpc>
                <a:spcPts val="3000"/>
              </a:lnSpc>
              <a:buNone/>
            </a:pPr>
            <a:r>
              <a:rPr lang="en-US" sz="1850" i="1" dirty="0">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Laiba Jamil (Roll# 24K-0812)</a:t>
            </a:r>
            <a:endParaRPr lang="en-US" sz="1850" i="1" dirty="0">
              <a:effectLst>
                <a:outerShdw blurRad="38100" dist="38100" dir="2700000" algn="tl">
                  <a:srgbClr val="000000">
                    <a:alpha val="43137"/>
                  </a:srgbClr>
                </a:outerShdw>
              </a:effectLst>
            </a:endParaRPr>
          </a:p>
        </p:txBody>
      </p:sp>
      <p:sp>
        <p:nvSpPr>
          <p:cNvPr id="8" name="Text 6"/>
          <p:cNvSpPr/>
          <p:nvPr/>
        </p:nvSpPr>
        <p:spPr>
          <a:xfrm>
            <a:off x="7485821" y="2988261"/>
            <a:ext cx="6185535" cy="383024"/>
          </a:xfrm>
          <a:prstGeom prst="rect">
            <a:avLst/>
          </a:prstGeom>
          <a:noFill/>
          <a:ln/>
        </p:spPr>
        <p:txBody>
          <a:bodyPr wrap="none" lIns="0" tIns="0" rIns="0" bIns="0" rtlCol="0" anchor="t"/>
          <a:lstStyle/>
          <a:p>
            <a:pPr marL="0" indent="0">
              <a:lnSpc>
                <a:spcPts val="3000"/>
              </a:lnSpc>
              <a:buNone/>
            </a:pPr>
            <a:r>
              <a:rPr lang="en-US" sz="1850" i="1" dirty="0">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Manahil Abbas (Roll# 24K-1026)</a:t>
            </a:r>
            <a:endParaRPr lang="en-US" sz="1850" i="1" dirty="0">
              <a:effectLst>
                <a:outerShdw blurRad="38100" dist="38100" dir="2700000" algn="tl">
                  <a:srgbClr val="000000">
                    <a:alpha val="43137"/>
                  </a:srgbClr>
                </a:outerShdw>
              </a:effectLst>
            </a:endParaRPr>
          </a:p>
        </p:txBody>
      </p:sp>
      <p:sp>
        <p:nvSpPr>
          <p:cNvPr id="9" name="TextBox 8"/>
          <p:cNvSpPr txBox="1"/>
          <p:nvPr/>
        </p:nvSpPr>
        <p:spPr>
          <a:xfrm>
            <a:off x="726849" y="3774551"/>
            <a:ext cx="11206846" cy="4154984"/>
          </a:xfrm>
          <a:prstGeom prst="rect">
            <a:avLst/>
          </a:prstGeom>
          <a:noFill/>
        </p:spPr>
        <p:txBody>
          <a:bodyPr wrap="square" rtlCol="0">
            <a:spAutoFit/>
          </a:bodyPr>
          <a:lstStyle/>
          <a:p>
            <a:r>
              <a:rPr lang="en-US" sz="2400" i="1" dirty="0" smtClean="0">
                <a:solidFill>
                  <a:schemeClr val="bg2">
                    <a:lumMod val="25000"/>
                  </a:schemeClr>
                </a:solidFill>
                <a:effectLst>
                  <a:outerShdw blurRad="38100" dist="38100" dir="2700000" algn="tl">
                    <a:srgbClr val="000000">
                      <a:alpha val="43137"/>
                    </a:srgbClr>
                  </a:outerShdw>
                </a:effectLst>
                <a:cs typeface="Arial" panose="020B0604020202020204" pitchFamily="34" charset="0"/>
              </a:rPr>
              <a:t>We got the idea for this project by observing the growing popularity of online shopping and identifying the challenges faced by users on existing platforms, such as cluttered interfaces and lack of straightforward categorization.</a:t>
            </a:r>
          </a:p>
          <a:p>
            <a:endParaRPr lang="en-US" sz="2400" i="1" dirty="0">
              <a:solidFill>
                <a:schemeClr val="bg2">
                  <a:lumMod val="25000"/>
                </a:schemeClr>
              </a:solidFill>
              <a:effectLst>
                <a:outerShdw blurRad="38100" dist="38100" dir="2700000" algn="tl">
                  <a:srgbClr val="000000">
                    <a:alpha val="43137"/>
                  </a:srgbClr>
                </a:outerShdw>
              </a:effectLst>
              <a:cs typeface="Arial" panose="020B0604020202020204" pitchFamily="34" charset="0"/>
            </a:endParaRPr>
          </a:p>
          <a:p>
            <a:r>
              <a:rPr lang="en-US" sz="2400" i="1" dirty="0" smtClean="0">
                <a:solidFill>
                  <a:schemeClr val="bg2">
                    <a:lumMod val="25000"/>
                  </a:schemeClr>
                </a:solidFill>
                <a:effectLst>
                  <a:outerShdw blurRad="38100" dist="38100" dir="2700000" algn="tl">
                    <a:srgbClr val="000000">
                      <a:alpha val="43137"/>
                    </a:srgbClr>
                  </a:outerShdw>
                </a:effectLst>
                <a:cs typeface="Arial" panose="020B0604020202020204" pitchFamily="34" charset="0"/>
              </a:rPr>
              <a:t>Inspired by the need for a simple yet efficient e-commerce solution, we decided to focus on a clothing store that organizes products by gender and size, ensuring an intuitive shopping experience.</a:t>
            </a:r>
          </a:p>
          <a:p>
            <a:endParaRPr lang="en-US" sz="2400" i="1" dirty="0">
              <a:solidFill>
                <a:schemeClr val="bg2">
                  <a:lumMod val="25000"/>
                </a:schemeClr>
              </a:solidFill>
              <a:effectLst>
                <a:outerShdw blurRad="38100" dist="38100" dir="2700000" algn="tl">
                  <a:srgbClr val="000000">
                    <a:alpha val="43137"/>
                  </a:srgbClr>
                </a:outerShdw>
              </a:effectLst>
              <a:cs typeface="Arial" panose="020B0604020202020204" pitchFamily="34" charset="0"/>
            </a:endParaRPr>
          </a:p>
          <a:p>
            <a:r>
              <a:rPr lang="en-US" sz="2400" i="1" dirty="0" smtClean="0">
                <a:solidFill>
                  <a:schemeClr val="bg2">
                    <a:lumMod val="25000"/>
                  </a:schemeClr>
                </a:solidFill>
                <a:effectLst>
                  <a:outerShdw blurRad="38100" dist="38100" dir="2700000" algn="tl">
                    <a:srgbClr val="000000">
                      <a:alpha val="43137"/>
                    </a:srgbClr>
                  </a:outerShdw>
                </a:effectLst>
                <a:cs typeface="Arial" panose="020B0604020202020204" pitchFamily="34" charset="0"/>
              </a:rPr>
              <a:t> Additionally, our interest in fashion and the opportunity to apply our web development knowledge in HTML and CSS motivated us to create a user-friendly platform tailored to customer needs.</a:t>
            </a:r>
            <a:endParaRPr lang="en-US" sz="2400" i="1" dirty="0">
              <a:solidFill>
                <a:schemeClr val="bg2">
                  <a:lumMod val="25000"/>
                </a:schemeClr>
              </a:solidFill>
              <a:effectLst>
                <a:outerShdw blurRad="38100" dist="38100" dir="2700000" algn="tl">
                  <a:srgbClr val="000000">
                    <a:alpha val="43137"/>
                  </a:srgbClr>
                </a:outerShdw>
              </a:effectLst>
              <a:cs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ppt_x"/>
                                          </p:val>
                                        </p:tav>
                                        <p:tav tm="100000">
                                          <p:val>
                                            <p:strVal val="#ppt_x"/>
                                          </p:val>
                                        </p:tav>
                                      </p:tavLst>
                                    </p:anim>
                                    <p:anim calcmode="lin" valueType="num">
                                      <p:cBhvr additive="base">
                                        <p:cTn id="2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fill="hold"/>
                                        <p:tgtEl>
                                          <p:spTgt spid="7"/>
                                        </p:tgtEl>
                                        <p:attrNameLst>
                                          <p:attrName>ppt_x</p:attrName>
                                        </p:attrNameLst>
                                      </p:cBhvr>
                                      <p:tavLst>
                                        <p:tav tm="0">
                                          <p:val>
                                            <p:strVal val="#ppt_x"/>
                                          </p:val>
                                        </p:tav>
                                        <p:tav tm="100000">
                                          <p:val>
                                            <p:strVal val="#ppt_x"/>
                                          </p:val>
                                        </p:tav>
                                      </p:tavLst>
                                    </p:anim>
                                    <p:anim calcmode="lin" valueType="num">
                                      <p:cBhvr additive="base">
                                        <p:cTn id="3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ppt_x"/>
                                          </p:val>
                                        </p:tav>
                                        <p:tav tm="100000">
                                          <p:val>
                                            <p:strVal val="#ppt_x"/>
                                          </p:val>
                                        </p:tav>
                                      </p:tavLst>
                                    </p:anim>
                                    <p:anim calcmode="lin" valueType="num">
                                      <p:cBhvr additive="base">
                                        <p:cTn id="4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000"/>
                                        <p:tgtEl>
                                          <p:spTgt spid="9"/>
                                        </p:tgtEl>
                                      </p:cBhvr>
                                    </p:animEffect>
                                    <p:anim calcmode="lin" valueType="num">
                                      <p:cBhvr>
                                        <p:cTn id="50" dur="1000" fill="hold"/>
                                        <p:tgtEl>
                                          <p:spTgt spid="9"/>
                                        </p:tgtEl>
                                        <p:attrNameLst>
                                          <p:attrName>ppt_x</p:attrName>
                                        </p:attrNameLst>
                                      </p:cBhvr>
                                      <p:tavLst>
                                        <p:tav tm="0">
                                          <p:val>
                                            <p:strVal val="#ppt_x"/>
                                          </p:val>
                                        </p:tav>
                                        <p:tav tm="100000">
                                          <p:val>
                                            <p:strVal val="#ppt_x"/>
                                          </p:val>
                                        </p:tav>
                                      </p:tavLst>
                                    </p:anim>
                                    <p:anim calcmode="lin" valueType="num">
                                      <p:cBhvr>
                                        <p:cTn id="5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29771"/>
          </a:xfrm>
          <a:prstGeom prst="rect">
            <a:avLst/>
          </a:prstGeom>
        </p:spPr>
      </p:pic>
      <p:sp>
        <p:nvSpPr>
          <p:cNvPr id="3" name="Text 0"/>
          <p:cNvSpPr/>
          <p:nvPr/>
        </p:nvSpPr>
        <p:spPr>
          <a:xfrm>
            <a:off x="820341" y="3574852"/>
            <a:ext cx="5514975" cy="689372"/>
          </a:xfrm>
          <a:prstGeom prst="rect">
            <a:avLst/>
          </a:prstGeom>
          <a:noFill/>
          <a:ln/>
        </p:spPr>
        <p:txBody>
          <a:bodyPr wrap="none" lIns="0" tIns="0" rIns="0" bIns="0" rtlCol="0" anchor="t"/>
          <a:lstStyle/>
          <a:p>
            <a:pPr marL="0" indent="0">
              <a:lnSpc>
                <a:spcPts val="5400"/>
              </a:lnSpc>
              <a:buNone/>
            </a:pPr>
            <a:r>
              <a:rPr lang="en-US" sz="4300" b="1" i="1" u="sng" dirty="0" smtClean="0">
                <a:solidFill>
                  <a:schemeClr val="accent2">
                    <a:lumMod val="60000"/>
                    <a:lumOff val="40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Abstract:</a:t>
            </a:r>
            <a:endParaRPr lang="en-US" sz="4300" b="1" i="1" u="sng" dirty="0">
              <a:solidFill>
                <a:schemeClr val="accent2">
                  <a:lumMod val="60000"/>
                  <a:lumOff val="4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 name="Shape 1"/>
          <p:cNvSpPr/>
          <p:nvPr/>
        </p:nvSpPr>
        <p:spPr>
          <a:xfrm>
            <a:off x="820341" y="4879300"/>
            <a:ext cx="527328" cy="527328"/>
          </a:xfrm>
          <a:prstGeom prst="roundRect">
            <a:avLst>
              <a:gd name="adj" fmla="val 6667"/>
            </a:avLst>
          </a:prstGeom>
          <a:solidFill>
            <a:srgbClr val="F3E7D4"/>
          </a:solidFill>
          <a:ln/>
        </p:spPr>
      </p:sp>
      <p:sp>
        <p:nvSpPr>
          <p:cNvPr id="5" name="Text 2"/>
          <p:cNvSpPr/>
          <p:nvPr/>
        </p:nvSpPr>
        <p:spPr>
          <a:xfrm>
            <a:off x="1023699" y="4977527"/>
            <a:ext cx="120491" cy="330875"/>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1</a:t>
            </a:r>
            <a:endParaRPr lang="en-US" sz="2600" dirty="0"/>
          </a:p>
        </p:txBody>
      </p:sp>
      <p:sp>
        <p:nvSpPr>
          <p:cNvPr id="6" name="Text 3"/>
          <p:cNvSpPr/>
          <p:nvPr/>
        </p:nvSpPr>
        <p:spPr>
          <a:xfrm>
            <a:off x="1581983" y="4879300"/>
            <a:ext cx="3412093" cy="689372"/>
          </a:xfrm>
          <a:prstGeom prst="rect">
            <a:avLst/>
          </a:prstGeom>
          <a:noFill/>
          <a:ln/>
        </p:spPr>
        <p:txBody>
          <a:bodyPr wrap="square" lIns="0" tIns="0" rIns="0" bIns="0" rtlCol="0" anchor="t"/>
          <a:lstStyle/>
          <a:p>
            <a:pPr marL="0" indent="0">
              <a:lnSpc>
                <a:spcPts val="2700"/>
              </a:lnSpc>
              <a:buNone/>
            </a:pPr>
            <a:r>
              <a:rPr lang="en-US" sz="2400" i="1" u="sng" dirty="0">
                <a:effectLst>
                  <a:outerShdw blurRad="38100" dist="38100" dir="2700000" algn="tl">
                    <a:srgbClr val="000000">
                      <a:alpha val="43137"/>
                    </a:srgbClr>
                  </a:outerShdw>
                </a:effectLst>
                <a:latin typeface="Lora" pitchFamily="34" charset="0"/>
                <a:ea typeface="Lora" pitchFamily="34" charset="-122"/>
                <a:cs typeface="Lora" pitchFamily="34" charset="-120"/>
              </a:rPr>
              <a:t>Gender-Specific </a:t>
            </a:r>
            <a:r>
              <a:rPr lang="en-US" sz="2400" i="1" u="sng" dirty="0" smtClean="0">
                <a:effectLst>
                  <a:outerShdw blurRad="38100" dist="38100" dir="2700000" algn="tl">
                    <a:srgbClr val="000000">
                      <a:alpha val="43137"/>
                    </a:srgbClr>
                  </a:outerShdw>
                </a:effectLst>
                <a:latin typeface="Lora" pitchFamily="34" charset="0"/>
                <a:ea typeface="Lora" pitchFamily="34" charset="-122"/>
                <a:cs typeface="Lora" pitchFamily="34" charset="-120"/>
              </a:rPr>
              <a:t>Categories:</a:t>
            </a:r>
            <a:endParaRPr lang="en-US" sz="2400" i="1" u="sng" dirty="0">
              <a:effectLst>
                <a:outerShdw blurRad="38100" dist="38100" dir="2700000" algn="tl">
                  <a:srgbClr val="000000">
                    <a:alpha val="43137"/>
                  </a:srgbClr>
                </a:outerShdw>
              </a:effectLst>
            </a:endParaRPr>
          </a:p>
        </p:txBody>
      </p:sp>
      <p:sp>
        <p:nvSpPr>
          <p:cNvPr id="7" name="Text 4"/>
          <p:cNvSpPr/>
          <p:nvPr/>
        </p:nvSpPr>
        <p:spPr>
          <a:xfrm>
            <a:off x="1581983" y="5709285"/>
            <a:ext cx="3412093" cy="1500188"/>
          </a:xfrm>
          <a:prstGeom prst="rect">
            <a:avLst/>
          </a:prstGeom>
          <a:noFill/>
          <a:ln/>
        </p:spPr>
        <p:txBody>
          <a:bodyPr wrap="square" lIns="0" tIns="0" rIns="0" bIns="0" rtlCol="0" anchor="t"/>
          <a:lstStyle/>
          <a:p>
            <a:pPr marL="0" indent="0">
              <a:lnSpc>
                <a:spcPts val="2950"/>
              </a:lnSpc>
              <a:buNone/>
            </a:pPr>
            <a:r>
              <a:rPr lang="en-US"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website will feature separate sections for Men's, Women's, and Children's clothing to cater to diverse customer preferences.</a:t>
            </a:r>
            <a:endParaRPr lang="en-US"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Shape 5"/>
          <p:cNvSpPr/>
          <p:nvPr/>
        </p:nvSpPr>
        <p:spPr>
          <a:xfrm>
            <a:off x="5228392" y="4879300"/>
            <a:ext cx="527328" cy="527328"/>
          </a:xfrm>
          <a:prstGeom prst="roundRect">
            <a:avLst>
              <a:gd name="adj" fmla="val 6667"/>
            </a:avLst>
          </a:prstGeom>
          <a:solidFill>
            <a:srgbClr val="F3E7D4"/>
          </a:solidFill>
          <a:ln/>
        </p:spPr>
      </p:sp>
      <p:sp>
        <p:nvSpPr>
          <p:cNvPr id="9" name="Text 6"/>
          <p:cNvSpPr/>
          <p:nvPr/>
        </p:nvSpPr>
        <p:spPr>
          <a:xfrm>
            <a:off x="5403175" y="4977527"/>
            <a:ext cx="177641" cy="330875"/>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2</a:t>
            </a:r>
            <a:endParaRPr lang="en-US" sz="2600" dirty="0"/>
          </a:p>
        </p:txBody>
      </p:sp>
      <p:sp>
        <p:nvSpPr>
          <p:cNvPr id="10" name="Text 7"/>
          <p:cNvSpPr/>
          <p:nvPr/>
        </p:nvSpPr>
        <p:spPr>
          <a:xfrm>
            <a:off x="5928042" y="4879300"/>
            <a:ext cx="3412093" cy="689372"/>
          </a:xfrm>
          <a:prstGeom prst="rect">
            <a:avLst/>
          </a:prstGeom>
          <a:noFill/>
          <a:ln/>
        </p:spPr>
        <p:txBody>
          <a:bodyPr wrap="square" lIns="0" tIns="0" rIns="0" bIns="0" rtlCol="0" anchor="t"/>
          <a:lstStyle/>
          <a:p>
            <a:pPr marL="0" indent="0">
              <a:lnSpc>
                <a:spcPts val="2700"/>
              </a:lnSpc>
              <a:buNone/>
            </a:pPr>
            <a:r>
              <a:rPr lang="en-US" sz="2150" i="1" u="sng" dirty="0">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Comprehensive Size </a:t>
            </a:r>
            <a:r>
              <a:rPr lang="en-US" sz="2150" i="1" u="sng" dirty="0" smtClean="0">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Range:</a:t>
            </a:r>
            <a:endParaRPr lang="en-US" sz="2150" i="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Text 8"/>
          <p:cNvSpPr/>
          <p:nvPr/>
        </p:nvSpPr>
        <p:spPr>
          <a:xfrm>
            <a:off x="5990034" y="5709285"/>
            <a:ext cx="3412093" cy="1875234"/>
          </a:xfrm>
          <a:prstGeom prst="rect">
            <a:avLst/>
          </a:prstGeom>
          <a:noFill/>
          <a:ln/>
        </p:spPr>
        <p:txBody>
          <a:bodyPr wrap="square" lIns="0" tIns="0" rIns="0" bIns="0" rtlCol="0" anchor="t"/>
          <a:lstStyle/>
          <a:p>
            <a:pPr marL="0" indent="0">
              <a:lnSpc>
                <a:spcPts val="2950"/>
              </a:lnSpc>
              <a:buNone/>
            </a:pPr>
            <a:r>
              <a:rPr lang="en-US" sz="18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Customers will be able to easily browse and filter products based on Small, Medium, and Large sizes for a personalized shopping experience.</a:t>
            </a:r>
            <a:endParaRPr lang="en-US" sz="18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Shape 9"/>
          <p:cNvSpPr/>
          <p:nvPr/>
        </p:nvSpPr>
        <p:spPr>
          <a:xfrm>
            <a:off x="9636443" y="4879300"/>
            <a:ext cx="527328" cy="527328"/>
          </a:xfrm>
          <a:prstGeom prst="roundRect">
            <a:avLst>
              <a:gd name="adj" fmla="val 6667"/>
            </a:avLst>
          </a:prstGeom>
          <a:solidFill>
            <a:srgbClr val="F3E7D4"/>
          </a:solidFill>
          <a:ln/>
        </p:spPr>
      </p:sp>
      <p:sp>
        <p:nvSpPr>
          <p:cNvPr id="13" name="Text 10"/>
          <p:cNvSpPr/>
          <p:nvPr/>
        </p:nvSpPr>
        <p:spPr>
          <a:xfrm>
            <a:off x="9807893" y="4977527"/>
            <a:ext cx="184309" cy="330875"/>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3</a:t>
            </a:r>
            <a:endParaRPr lang="en-US" sz="2600" dirty="0"/>
          </a:p>
        </p:txBody>
      </p:sp>
      <p:sp>
        <p:nvSpPr>
          <p:cNvPr id="14" name="Text 11"/>
          <p:cNvSpPr/>
          <p:nvPr/>
        </p:nvSpPr>
        <p:spPr>
          <a:xfrm>
            <a:off x="10398085" y="4879300"/>
            <a:ext cx="2757488" cy="344686"/>
          </a:xfrm>
          <a:prstGeom prst="rect">
            <a:avLst/>
          </a:prstGeom>
          <a:noFill/>
          <a:ln/>
        </p:spPr>
        <p:txBody>
          <a:bodyPr wrap="none" lIns="0" tIns="0" rIns="0" bIns="0" rtlCol="0" anchor="t"/>
          <a:lstStyle/>
          <a:p>
            <a:pPr marL="0" indent="0">
              <a:lnSpc>
                <a:spcPts val="2700"/>
              </a:lnSpc>
              <a:buNone/>
            </a:pPr>
            <a:r>
              <a:rPr lang="en-US" sz="2150" i="1" u="sng" dirty="0">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Intuitive </a:t>
            </a:r>
            <a:r>
              <a:rPr lang="en-US" sz="2150" i="1" u="sng" dirty="0" smtClean="0">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Navigation:</a:t>
            </a:r>
            <a:endParaRPr lang="en-US" sz="2150" i="1"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Text 12"/>
          <p:cNvSpPr/>
          <p:nvPr/>
        </p:nvSpPr>
        <p:spPr>
          <a:xfrm>
            <a:off x="10398085" y="5364599"/>
            <a:ext cx="3412093" cy="1500188"/>
          </a:xfrm>
          <a:prstGeom prst="rect">
            <a:avLst/>
          </a:prstGeom>
          <a:noFill/>
          <a:ln/>
        </p:spPr>
        <p:txBody>
          <a:bodyPr wrap="square" lIns="0" tIns="0" rIns="0" bIns="0" rtlCol="0" anchor="t"/>
          <a:lstStyle/>
          <a:p>
            <a:pPr marL="0" indent="0">
              <a:lnSpc>
                <a:spcPts val="2950"/>
              </a:lnSpc>
              <a:buNone/>
            </a:pPr>
            <a:r>
              <a:rPr lang="en-US" sz="18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website's user-friendly interface will allow customers to quickly find and purchase their desired clothing items.</a:t>
            </a:r>
            <a:endParaRPr lang="en-US" sz="1800" i="1" dirty="0">
              <a:solidFill>
                <a:schemeClr val="accent1">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14456"/>
            <a:ext cx="14630400" cy="2054185"/>
          </a:xfrm>
          <a:prstGeom prst="rect">
            <a:avLst/>
          </a:prstGeom>
        </p:spPr>
      </p:pic>
      <p:sp>
        <p:nvSpPr>
          <p:cNvPr id="3" name="Text 0"/>
          <p:cNvSpPr/>
          <p:nvPr/>
        </p:nvSpPr>
        <p:spPr>
          <a:xfrm>
            <a:off x="575191" y="2506028"/>
            <a:ext cx="3866793" cy="483394"/>
          </a:xfrm>
          <a:prstGeom prst="rect">
            <a:avLst/>
          </a:prstGeom>
          <a:noFill/>
          <a:ln/>
        </p:spPr>
        <p:txBody>
          <a:bodyPr wrap="none" lIns="0" tIns="0" rIns="0" bIns="0" rtlCol="0" anchor="t"/>
          <a:lstStyle/>
          <a:p>
            <a:pPr marL="0" indent="0">
              <a:lnSpc>
                <a:spcPts val="3800"/>
              </a:lnSpc>
              <a:buNone/>
            </a:pPr>
            <a:r>
              <a:rPr lang="en-US" sz="3000" b="1" i="1" dirty="0">
                <a:solidFill>
                  <a:schemeClr val="accent1"/>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Key </a:t>
            </a:r>
            <a:r>
              <a:rPr lang="en-US" sz="3000" b="1" i="1" dirty="0" smtClean="0">
                <a:solidFill>
                  <a:schemeClr val="accent1"/>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Features:</a:t>
            </a:r>
            <a:endParaRPr lang="en-US" sz="3000" b="1" i="1" dirty="0">
              <a:solidFill>
                <a:schemeClr val="accent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5" name="Text 2"/>
          <p:cNvSpPr/>
          <p:nvPr/>
        </p:nvSpPr>
        <p:spPr>
          <a:xfrm>
            <a:off x="739497" y="3400187"/>
            <a:ext cx="13151406" cy="262890"/>
          </a:xfrm>
          <a:prstGeom prst="rect">
            <a:avLst/>
          </a:prstGeom>
          <a:noFill/>
          <a:ln/>
        </p:spPr>
        <p:txBody>
          <a:bodyPr wrap="none" lIns="0" tIns="0" rIns="0" bIns="0" rtlCol="0" anchor="t"/>
          <a:lstStyle/>
          <a:p>
            <a:pPr marL="0" indent="0">
              <a:lnSpc>
                <a:spcPts val="2050"/>
              </a:lnSpc>
              <a:buNone/>
            </a:pPr>
            <a:endParaRPr lang="en-US" sz="1250" dirty="0"/>
          </a:p>
        </p:txBody>
      </p:sp>
      <p:sp>
        <p:nvSpPr>
          <p:cNvPr id="6" name="Text 3"/>
          <p:cNvSpPr/>
          <p:nvPr/>
        </p:nvSpPr>
        <p:spPr>
          <a:xfrm>
            <a:off x="575191" y="3494008"/>
            <a:ext cx="2320052" cy="290036"/>
          </a:xfrm>
          <a:prstGeom prst="rect">
            <a:avLst/>
          </a:prstGeom>
          <a:noFill/>
          <a:ln/>
        </p:spPr>
        <p:txBody>
          <a:bodyPr wrap="none" lIns="0" tIns="0" rIns="0" bIns="0" rtlCol="0" anchor="t"/>
          <a:lstStyle/>
          <a:p>
            <a:pPr marL="0" indent="0">
              <a:lnSpc>
                <a:spcPts val="22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Men's Corner</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7" name="Text 4"/>
          <p:cNvSpPr/>
          <p:nvPr/>
        </p:nvSpPr>
        <p:spPr>
          <a:xfrm>
            <a:off x="203232" y="4072534"/>
            <a:ext cx="4384267" cy="525780"/>
          </a:xfrm>
          <a:prstGeom prst="rect">
            <a:avLst/>
          </a:prstGeom>
          <a:noFill/>
          <a:ln/>
        </p:spPr>
        <p:txBody>
          <a:bodyPr wrap="squar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Browse the latest styles for him, from casual tees to tailored suits.</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Text 5"/>
          <p:cNvSpPr/>
          <p:nvPr/>
        </p:nvSpPr>
        <p:spPr>
          <a:xfrm>
            <a:off x="5241607" y="3455194"/>
            <a:ext cx="2320052" cy="290036"/>
          </a:xfrm>
          <a:prstGeom prst="rect">
            <a:avLst/>
          </a:prstGeom>
          <a:noFill/>
          <a:ln/>
        </p:spPr>
        <p:txBody>
          <a:bodyPr wrap="none" lIns="0" tIns="0" rIns="0" bIns="0" rtlCol="0" anchor="t"/>
          <a:lstStyle/>
          <a:p>
            <a:pPr marL="0" indent="0">
              <a:lnSpc>
                <a:spcPts val="22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Women's Boutique</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Text 6"/>
          <p:cNvSpPr/>
          <p:nvPr/>
        </p:nvSpPr>
        <p:spPr>
          <a:xfrm>
            <a:off x="4806267" y="4036218"/>
            <a:ext cx="4225647" cy="262890"/>
          </a:xfrm>
          <a:prstGeom prst="rect">
            <a:avLst/>
          </a:prstGeom>
          <a:noFill/>
          <a:ln/>
        </p:spPr>
        <p:txBody>
          <a:bodyPr wrap="non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Discover on-trend fashions that flatter every figure.</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Text 7"/>
          <p:cNvSpPr/>
          <p:nvPr/>
        </p:nvSpPr>
        <p:spPr>
          <a:xfrm>
            <a:off x="10903743" y="3444843"/>
            <a:ext cx="2320052" cy="290036"/>
          </a:xfrm>
          <a:prstGeom prst="rect">
            <a:avLst/>
          </a:prstGeom>
          <a:noFill/>
          <a:ln/>
        </p:spPr>
        <p:txBody>
          <a:bodyPr wrap="none" lIns="0" tIns="0" rIns="0" bIns="0" rtlCol="0" anchor="t"/>
          <a:lstStyle/>
          <a:p>
            <a:pPr marL="0" indent="0">
              <a:lnSpc>
                <a:spcPts val="22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Kids' Collection</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Text 8"/>
          <p:cNvSpPr/>
          <p:nvPr/>
        </p:nvSpPr>
        <p:spPr>
          <a:xfrm>
            <a:off x="9843254" y="4141185"/>
            <a:ext cx="4957627" cy="657226"/>
          </a:xfrm>
          <a:prstGeom prst="rect">
            <a:avLst/>
          </a:prstGeom>
          <a:noFill/>
          <a:ln/>
        </p:spPr>
        <p:txBody>
          <a:bodyPr wrap="non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Outfit the whole family with our adorable children's </a:t>
            </a:r>
            <a:r>
              <a:rPr lang="en-US" sz="1600" i="1" dirty="0" smtClean="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line</a:t>
            </a:r>
          </a:p>
          <a:p>
            <a:pPr marL="0" indent="0">
              <a:lnSpc>
                <a:spcPts val="2050"/>
              </a:lnSpc>
              <a:buNone/>
            </a:pP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endParaRPr>
          </a:p>
          <a:p>
            <a:pPr marL="0" indent="0">
              <a:lnSpc>
                <a:spcPts val="2050"/>
              </a:lnSpc>
              <a:buNone/>
            </a:pPr>
            <a:r>
              <a:rPr lang="en-US" sz="1600" i="1" dirty="0" smtClean="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Shape 9"/>
          <p:cNvSpPr/>
          <p:nvPr/>
        </p:nvSpPr>
        <p:spPr>
          <a:xfrm>
            <a:off x="248916" y="5354358"/>
            <a:ext cx="6657856" cy="1194673"/>
          </a:xfrm>
          <a:prstGeom prst="roundRect">
            <a:avLst>
              <a:gd name="adj" fmla="val 2063"/>
            </a:avLst>
          </a:prstGeom>
          <a:solidFill>
            <a:srgbClr val="F3E7D4"/>
          </a:solidFill>
          <a:ln/>
        </p:spPr>
      </p:sp>
      <p:sp>
        <p:nvSpPr>
          <p:cNvPr id="13" name="Text 10"/>
          <p:cNvSpPr/>
          <p:nvPr/>
        </p:nvSpPr>
        <p:spPr>
          <a:xfrm>
            <a:off x="560643" y="5481961"/>
            <a:ext cx="2468652" cy="173799"/>
          </a:xfrm>
          <a:prstGeom prst="rect">
            <a:avLst/>
          </a:prstGeom>
          <a:noFill/>
          <a:ln/>
        </p:spPr>
        <p:txBody>
          <a:bodyPr wrap="none" lIns="0" tIns="0" rIns="0" bIns="0" rtlCol="0" anchor="t"/>
          <a:lstStyle/>
          <a:p>
            <a:pPr marL="0" indent="0">
              <a:lnSpc>
                <a:spcPts val="1900"/>
              </a:lnSpc>
              <a:buNone/>
            </a:pPr>
            <a:r>
              <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Comprehensive Size Range</a:t>
            </a:r>
            <a:endPar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4" name="Text 11"/>
          <p:cNvSpPr/>
          <p:nvPr/>
        </p:nvSpPr>
        <p:spPr>
          <a:xfrm>
            <a:off x="413222" y="5886024"/>
            <a:ext cx="6329243" cy="525780"/>
          </a:xfrm>
          <a:prstGeom prst="rect">
            <a:avLst/>
          </a:prstGeom>
          <a:noFill/>
          <a:ln/>
        </p:spPr>
        <p:txBody>
          <a:bodyPr wrap="squar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Customers will be able to filter and sort products by Small, Medium, and Large sizes to ensure a perfect fit.</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Shape 12"/>
          <p:cNvSpPr/>
          <p:nvPr/>
        </p:nvSpPr>
        <p:spPr>
          <a:xfrm>
            <a:off x="7418223" y="5330336"/>
            <a:ext cx="6657856" cy="1194673"/>
          </a:xfrm>
          <a:prstGeom prst="roundRect">
            <a:avLst>
              <a:gd name="adj" fmla="val 2063"/>
            </a:avLst>
          </a:prstGeom>
          <a:solidFill>
            <a:srgbClr val="F3E7D4"/>
          </a:solidFill>
          <a:ln/>
        </p:spPr>
      </p:sp>
      <p:sp>
        <p:nvSpPr>
          <p:cNvPr id="16" name="Text 13"/>
          <p:cNvSpPr/>
          <p:nvPr/>
        </p:nvSpPr>
        <p:spPr>
          <a:xfrm>
            <a:off x="7561659" y="5466026"/>
            <a:ext cx="1933337" cy="241697"/>
          </a:xfrm>
          <a:prstGeom prst="rect">
            <a:avLst/>
          </a:prstGeom>
          <a:noFill/>
          <a:ln/>
        </p:spPr>
        <p:txBody>
          <a:bodyPr wrap="none" lIns="0" tIns="0" rIns="0" bIns="0" rtlCol="0" anchor="t"/>
          <a:lstStyle/>
          <a:p>
            <a:pPr marL="0" indent="0">
              <a:lnSpc>
                <a:spcPts val="1900"/>
              </a:lnSpc>
              <a:buNone/>
            </a:pPr>
            <a:r>
              <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Responsive Design</a:t>
            </a:r>
            <a:endPar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7" name="Text 14"/>
          <p:cNvSpPr/>
          <p:nvPr/>
        </p:nvSpPr>
        <p:spPr>
          <a:xfrm>
            <a:off x="7561659" y="5886024"/>
            <a:ext cx="6329243" cy="525780"/>
          </a:xfrm>
          <a:prstGeom prst="rect">
            <a:avLst/>
          </a:prstGeom>
          <a:noFill/>
          <a:ln/>
        </p:spPr>
        <p:txBody>
          <a:bodyPr wrap="squar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website will be optimized for seamless browsing and shopping experiences across desktop, tablet, and mobile devices.</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8" name="Shape 15"/>
          <p:cNvSpPr/>
          <p:nvPr/>
        </p:nvSpPr>
        <p:spPr>
          <a:xfrm>
            <a:off x="575191" y="6848237"/>
            <a:ext cx="13480018" cy="931783"/>
          </a:xfrm>
          <a:prstGeom prst="roundRect">
            <a:avLst>
              <a:gd name="adj" fmla="val 2646"/>
            </a:avLst>
          </a:prstGeom>
          <a:solidFill>
            <a:srgbClr val="F3E7D4"/>
          </a:solidFill>
          <a:ln/>
        </p:spPr>
      </p:sp>
      <p:sp>
        <p:nvSpPr>
          <p:cNvPr id="19" name="Text 16"/>
          <p:cNvSpPr/>
          <p:nvPr/>
        </p:nvSpPr>
        <p:spPr>
          <a:xfrm>
            <a:off x="739497" y="7012543"/>
            <a:ext cx="1933337" cy="241697"/>
          </a:xfrm>
          <a:prstGeom prst="rect">
            <a:avLst/>
          </a:prstGeom>
          <a:noFill/>
          <a:ln/>
        </p:spPr>
        <p:txBody>
          <a:bodyPr wrap="none" lIns="0" tIns="0" rIns="0" bIns="0" rtlCol="0" anchor="t"/>
          <a:lstStyle/>
          <a:p>
            <a:pPr marL="0" indent="0">
              <a:lnSpc>
                <a:spcPts val="1900"/>
              </a:lnSpc>
              <a:buNone/>
            </a:pPr>
            <a:r>
              <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Secure Checkout</a:t>
            </a:r>
            <a:endParaRPr lang="en-US" sz="16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20" name="Text 17"/>
          <p:cNvSpPr/>
          <p:nvPr/>
        </p:nvSpPr>
        <p:spPr>
          <a:xfrm>
            <a:off x="739497" y="7352824"/>
            <a:ext cx="13151406" cy="262890"/>
          </a:xfrm>
          <a:prstGeom prst="rect">
            <a:avLst/>
          </a:prstGeom>
          <a:noFill/>
          <a:ln/>
        </p:spPr>
        <p:txBody>
          <a:bodyPr wrap="none" lIns="0" tIns="0" rIns="0" bIns="0" rtlCol="0" anchor="t"/>
          <a:lstStyle/>
          <a:p>
            <a:pPr marL="0" indent="0">
              <a:lnSpc>
                <a:spcPts val="2050"/>
              </a:lnSpc>
              <a:buNone/>
            </a:pPr>
            <a:r>
              <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Customers will have access to a safe and reliable checkout process, ensuring the protection of their personal and financial information.</a:t>
            </a:r>
            <a:endParaRPr lang="en-US" sz="1600" i="1" dirty="0">
              <a:solidFill>
                <a:schemeClr val="tx2">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1430" y="28961"/>
            <a:ext cx="14630400" cy="2360414"/>
          </a:xfrm>
          <a:prstGeom prst="rect">
            <a:avLst/>
          </a:prstGeom>
        </p:spPr>
      </p:pic>
      <p:sp>
        <p:nvSpPr>
          <p:cNvPr id="3" name="Text 0"/>
          <p:cNvSpPr/>
          <p:nvPr/>
        </p:nvSpPr>
        <p:spPr>
          <a:xfrm>
            <a:off x="660916" y="3030855"/>
            <a:ext cx="4491157" cy="555427"/>
          </a:xfrm>
          <a:prstGeom prst="rect">
            <a:avLst/>
          </a:prstGeom>
          <a:noFill/>
          <a:ln/>
        </p:spPr>
        <p:txBody>
          <a:bodyPr wrap="none" lIns="0" tIns="0" rIns="0" bIns="0" rtlCol="0" anchor="t"/>
          <a:lstStyle/>
          <a:p>
            <a:pPr marL="0" indent="0">
              <a:lnSpc>
                <a:spcPts val="4350"/>
              </a:lnSpc>
              <a:buNone/>
            </a:pPr>
            <a:r>
              <a:rPr lang="en-US" sz="34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User Interface Design</a:t>
            </a:r>
            <a:endParaRPr lang="en-US" sz="34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 name="Shape 1"/>
          <p:cNvSpPr/>
          <p:nvPr/>
        </p:nvSpPr>
        <p:spPr>
          <a:xfrm>
            <a:off x="660916" y="5714286"/>
            <a:ext cx="13308568" cy="22860"/>
          </a:xfrm>
          <a:prstGeom prst="roundRect">
            <a:avLst>
              <a:gd name="adj" fmla="val 123911"/>
            </a:avLst>
          </a:prstGeom>
          <a:solidFill>
            <a:srgbClr val="D9CDBA"/>
          </a:solidFill>
          <a:ln/>
        </p:spPr>
      </p:sp>
      <p:sp>
        <p:nvSpPr>
          <p:cNvPr id="5" name="Shape 2"/>
          <p:cNvSpPr/>
          <p:nvPr/>
        </p:nvSpPr>
        <p:spPr>
          <a:xfrm>
            <a:off x="3929420" y="5053370"/>
            <a:ext cx="22860" cy="660916"/>
          </a:xfrm>
          <a:prstGeom prst="roundRect">
            <a:avLst>
              <a:gd name="adj" fmla="val 123911"/>
            </a:avLst>
          </a:prstGeom>
          <a:solidFill>
            <a:srgbClr val="D9CDBA"/>
          </a:solidFill>
          <a:ln/>
        </p:spPr>
      </p:sp>
      <p:sp>
        <p:nvSpPr>
          <p:cNvPr id="6" name="Shape 3"/>
          <p:cNvSpPr/>
          <p:nvPr/>
        </p:nvSpPr>
        <p:spPr>
          <a:xfrm>
            <a:off x="3728442" y="5501878"/>
            <a:ext cx="424815" cy="424815"/>
          </a:xfrm>
          <a:prstGeom prst="roundRect">
            <a:avLst>
              <a:gd name="adj" fmla="val 6668"/>
            </a:avLst>
          </a:prstGeom>
          <a:solidFill>
            <a:srgbClr val="F3E7D4"/>
          </a:solidFill>
          <a:ln/>
        </p:spPr>
      </p:sp>
      <p:sp>
        <p:nvSpPr>
          <p:cNvPr id="7" name="Text 4"/>
          <p:cNvSpPr/>
          <p:nvPr/>
        </p:nvSpPr>
        <p:spPr>
          <a:xfrm>
            <a:off x="3892272" y="5580936"/>
            <a:ext cx="97036" cy="266581"/>
          </a:xfrm>
          <a:prstGeom prst="rect">
            <a:avLst/>
          </a:prstGeom>
          <a:noFill/>
          <a:ln/>
        </p:spPr>
        <p:txBody>
          <a:bodyPr wrap="none" lIns="0" tIns="0" rIns="0" bIns="0" rtlCol="0" anchor="t"/>
          <a:lstStyle/>
          <a:p>
            <a:pPr marL="0" indent="0" algn="ctr">
              <a:lnSpc>
                <a:spcPts val="2050"/>
              </a:lnSpc>
              <a:buNone/>
            </a:pPr>
            <a:r>
              <a:rPr lang="en-US" sz="2050" dirty="0">
                <a:solidFill>
                  <a:srgbClr val="3A3630"/>
                </a:solidFill>
                <a:latin typeface="Lora" pitchFamily="34" charset="0"/>
                <a:ea typeface="Lora" pitchFamily="34" charset="-122"/>
                <a:cs typeface="Lora" pitchFamily="34" charset="-120"/>
              </a:rPr>
              <a:t>1</a:t>
            </a:r>
            <a:endParaRPr lang="en-US" sz="2050" dirty="0"/>
          </a:p>
        </p:txBody>
      </p:sp>
      <p:sp>
        <p:nvSpPr>
          <p:cNvPr id="8" name="Text 5"/>
          <p:cNvSpPr/>
          <p:nvPr/>
        </p:nvSpPr>
        <p:spPr>
          <a:xfrm>
            <a:off x="2829997" y="3869531"/>
            <a:ext cx="2221587" cy="277654"/>
          </a:xfrm>
          <a:prstGeom prst="rect">
            <a:avLst/>
          </a:prstGeom>
          <a:noFill/>
          <a:ln/>
        </p:spPr>
        <p:txBody>
          <a:bodyPr wrap="none" lIns="0" tIns="0" rIns="0" bIns="0" rtlCol="0" anchor="t"/>
          <a:lstStyle/>
          <a:p>
            <a:pPr marL="0" indent="0" algn="ctr">
              <a:lnSpc>
                <a:spcPts val="21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Homepage</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Text 6"/>
          <p:cNvSpPr/>
          <p:nvPr/>
        </p:nvSpPr>
        <p:spPr>
          <a:xfrm>
            <a:off x="849749" y="4260413"/>
            <a:ext cx="6182201" cy="604123"/>
          </a:xfrm>
          <a:prstGeom prst="rect">
            <a:avLst/>
          </a:prstGeom>
          <a:noFill/>
          <a:ln/>
        </p:spPr>
        <p:txBody>
          <a:bodyPr wrap="square" lIns="0" tIns="0" rIns="0" bIns="0" rtlCol="0" anchor="t"/>
          <a:lstStyle/>
          <a:p>
            <a:pPr marL="0" indent="0" algn="ctr">
              <a:lnSpc>
                <a:spcPts val="2350"/>
              </a:lnSpc>
              <a:buNone/>
            </a:pPr>
            <a:r>
              <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homepage will feature a visually appealing layout showcasing the latest clothing collections and featured products.</a:t>
            </a:r>
            <a:endPar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0" name="Shape 7"/>
          <p:cNvSpPr/>
          <p:nvPr/>
        </p:nvSpPr>
        <p:spPr>
          <a:xfrm>
            <a:off x="7303770" y="5714286"/>
            <a:ext cx="22860" cy="660916"/>
          </a:xfrm>
          <a:prstGeom prst="roundRect">
            <a:avLst>
              <a:gd name="adj" fmla="val 123911"/>
            </a:avLst>
          </a:prstGeom>
          <a:solidFill>
            <a:srgbClr val="D9CDBA"/>
          </a:solidFill>
          <a:ln/>
        </p:spPr>
      </p:sp>
      <p:sp>
        <p:nvSpPr>
          <p:cNvPr id="11" name="Shape 8"/>
          <p:cNvSpPr/>
          <p:nvPr/>
        </p:nvSpPr>
        <p:spPr>
          <a:xfrm>
            <a:off x="7102793" y="5501878"/>
            <a:ext cx="424815" cy="424815"/>
          </a:xfrm>
          <a:prstGeom prst="roundRect">
            <a:avLst>
              <a:gd name="adj" fmla="val 6668"/>
            </a:avLst>
          </a:prstGeom>
          <a:solidFill>
            <a:srgbClr val="F3E7D4"/>
          </a:solidFill>
          <a:ln/>
        </p:spPr>
      </p:sp>
      <p:sp>
        <p:nvSpPr>
          <p:cNvPr id="12" name="Text 9"/>
          <p:cNvSpPr/>
          <p:nvPr/>
        </p:nvSpPr>
        <p:spPr>
          <a:xfrm>
            <a:off x="7243643" y="5580936"/>
            <a:ext cx="143113" cy="266581"/>
          </a:xfrm>
          <a:prstGeom prst="rect">
            <a:avLst/>
          </a:prstGeom>
          <a:noFill/>
          <a:ln/>
        </p:spPr>
        <p:txBody>
          <a:bodyPr wrap="none" lIns="0" tIns="0" rIns="0" bIns="0" rtlCol="0" anchor="t"/>
          <a:lstStyle/>
          <a:p>
            <a:pPr marL="0" indent="0" algn="ctr">
              <a:lnSpc>
                <a:spcPts val="2050"/>
              </a:lnSpc>
              <a:buNone/>
            </a:pPr>
            <a:r>
              <a:rPr lang="en-US" sz="2050" dirty="0">
                <a:solidFill>
                  <a:srgbClr val="3A3630"/>
                </a:solidFill>
                <a:latin typeface="Lora" pitchFamily="34" charset="0"/>
                <a:ea typeface="Lora" pitchFamily="34" charset="-122"/>
                <a:cs typeface="Lora" pitchFamily="34" charset="-120"/>
              </a:rPr>
              <a:t>2</a:t>
            </a:r>
            <a:endParaRPr lang="en-US" sz="2050" dirty="0"/>
          </a:p>
        </p:txBody>
      </p:sp>
      <p:sp>
        <p:nvSpPr>
          <p:cNvPr id="13" name="Text 10"/>
          <p:cNvSpPr/>
          <p:nvPr/>
        </p:nvSpPr>
        <p:spPr>
          <a:xfrm>
            <a:off x="6204347" y="6564035"/>
            <a:ext cx="2221587" cy="277654"/>
          </a:xfrm>
          <a:prstGeom prst="rect">
            <a:avLst/>
          </a:prstGeom>
          <a:noFill/>
          <a:ln/>
        </p:spPr>
        <p:txBody>
          <a:bodyPr wrap="none" lIns="0" tIns="0" rIns="0" bIns="0" rtlCol="0" anchor="t"/>
          <a:lstStyle/>
          <a:p>
            <a:pPr marL="0" indent="0" algn="ctr">
              <a:lnSpc>
                <a:spcPts val="21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Category Pages</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4" name="Text 11"/>
          <p:cNvSpPr/>
          <p:nvPr/>
        </p:nvSpPr>
        <p:spPr>
          <a:xfrm>
            <a:off x="4224099" y="6954917"/>
            <a:ext cx="6182201" cy="604123"/>
          </a:xfrm>
          <a:prstGeom prst="rect">
            <a:avLst/>
          </a:prstGeom>
          <a:noFill/>
          <a:ln/>
        </p:spPr>
        <p:txBody>
          <a:bodyPr wrap="square" lIns="0" tIns="0" rIns="0" bIns="0" rtlCol="0" anchor="t"/>
          <a:lstStyle/>
          <a:p>
            <a:pPr marL="0" indent="0" algn="ctr">
              <a:lnSpc>
                <a:spcPts val="2350"/>
              </a:lnSpc>
              <a:buNone/>
            </a:pPr>
            <a:r>
              <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Customers will be able to easily navigate through the Men's, Women's, and Children's clothing sections to find their desired products.</a:t>
            </a:r>
            <a:endPar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Shape 12"/>
          <p:cNvSpPr/>
          <p:nvPr/>
        </p:nvSpPr>
        <p:spPr>
          <a:xfrm>
            <a:off x="10678120" y="5053370"/>
            <a:ext cx="22860" cy="660916"/>
          </a:xfrm>
          <a:prstGeom prst="roundRect">
            <a:avLst>
              <a:gd name="adj" fmla="val 123911"/>
            </a:avLst>
          </a:prstGeom>
          <a:solidFill>
            <a:srgbClr val="D9CDBA"/>
          </a:solidFill>
          <a:ln/>
        </p:spPr>
      </p:sp>
      <p:sp>
        <p:nvSpPr>
          <p:cNvPr id="16" name="Shape 13"/>
          <p:cNvSpPr/>
          <p:nvPr/>
        </p:nvSpPr>
        <p:spPr>
          <a:xfrm>
            <a:off x="10477143" y="5501878"/>
            <a:ext cx="424815" cy="424815"/>
          </a:xfrm>
          <a:prstGeom prst="roundRect">
            <a:avLst>
              <a:gd name="adj" fmla="val 6668"/>
            </a:avLst>
          </a:prstGeom>
          <a:solidFill>
            <a:srgbClr val="F3E7D4"/>
          </a:solidFill>
          <a:ln/>
        </p:spPr>
      </p:sp>
      <p:sp>
        <p:nvSpPr>
          <p:cNvPr id="17" name="Text 14"/>
          <p:cNvSpPr/>
          <p:nvPr/>
        </p:nvSpPr>
        <p:spPr>
          <a:xfrm>
            <a:off x="10615255" y="5580936"/>
            <a:ext cx="148471" cy="266581"/>
          </a:xfrm>
          <a:prstGeom prst="rect">
            <a:avLst/>
          </a:prstGeom>
          <a:noFill/>
          <a:ln/>
        </p:spPr>
        <p:txBody>
          <a:bodyPr wrap="none" lIns="0" tIns="0" rIns="0" bIns="0" rtlCol="0" anchor="t"/>
          <a:lstStyle/>
          <a:p>
            <a:pPr marL="0" indent="0" algn="ctr">
              <a:lnSpc>
                <a:spcPts val="2050"/>
              </a:lnSpc>
              <a:buNone/>
            </a:pPr>
            <a:r>
              <a:rPr lang="en-US" sz="2050" dirty="0">
                <a:solidFill>
                  <a:srgbClr val="3A3630"/>
                </a:solidFill>
                <a:latin typeface="Lora" pitchFamily="34" charset="0"/>
                <a:ea typeface="Lora" pitchFamily="34" charset="-122"/>
                <a:cs typeface="Lora" pitchFamily="34" charset="-120"/>
              </a:rPr>
              <a:t>3</a:t>
            </a:r>
            <a:endParaRPr lang="en-US" sz="2050" dirty="0"/>
          </a:p>
        </p:txBody>
      </p:sp>
      <p:sp>
        <p:nvSpPr>
          <p:cNvPr id="18" name="Text 15"/>
          <p:cNvSpPr/>
          <p:nvPr/>
        </p:nvSpPr>
        <p:spPr>
          <a:xfrm>
            <a:off x="9578697" y="3869531"/>
            <a:ext cx="2221587" cy="277654"/>
          </a:xfrm>
          <a:prstGeom prst="rect">
            <a:avLst/>
          </a:prstGeom>
          <a:noFill/>
          <a:ln/>
        </p:spPr>
        <p:txBody>
          <a:bodyPr wrap="none" lIns="0" tIns="0" rIns="0" bIns="0" rtlCol="0" anchor="t"/>
          <a:lstStyle/>
          <a:p>
            <a:pPr marL="0" indent="0" algn="ctr">
              <a:lnSpc>
                <a:spcPts val="2150"/>
              </a:lnSpc>
              <a:buNone/>
            </a:pPr>
            <a:r>
              <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Product Details</a:t>
            </a:r>
            <a:endParaRPr lang="en-US" sz="200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9" name="Text 16"/>
          <p:cNvSpPr/>
          <p:nvPr/>
        </p:nvSpPr>
        <p:spPr>
          <a:xfrm>
            <a:off x="7598450" y="4260413"/>
            <a:ext cx="6182201" cy="1051918"/>
          </a:xfrm>
          <a:prstGeom prst="rect">
            <a:avLst/>
          </a:prstGeom>
          <a:noFill/>
          <a:ln/>
        </p:spPr>
        <p:txBody>
          <a:bodyPr wrap="square" lIns="0" tIns="0" rIns="0" bIns="0" rtlCol="0" anchor="t"/>
          <a:lstStyle/>
          <a:p>
            <a:pPr marL="0" indent="0" algn="ctr">
              <a:lnSpc>
                <a:spcPts val="2350"/>
              </a:lnSpc>
              <a:buNone/>
            </a:pPr>
            <a:r>
              <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Detailed product information, including images, descriptions, sizes, and pricing, will be provided to assist customers in their purchasing decisions.</a:t>
            </a:r>
            <a:endParaRPr lang="en-US" sz="16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533650"/>
            <a:ext cx="5632490" cy="704017"/>
          </a:xfrm>
          <a:prstGeom prst="rect">
            <a:avLst/>
          </a:prstGeom>
          <a:noFill/>
          <a:ln/>
        </p:spPr>
        <p:txBody>
          <a:bodyPr wrap="none" lIns="0" tIns="0" rIns="0" bIns="0" rtlCol="0" anchor="t"/>
          <a:lstStyle/>
          <a:p>
            <a:pPr marL="0" indent="0">
              <a:lnSpc>
                <a:spcPts val="5500"/>
              </a:lnSpc>
              <a:buNone/>
            </a:pPr>
            <a:r>
              <a:rPr lang="en-US" sz="4400" b="1" i="1" dirty="0">
                <a:solidFill>
                  <a:schemeClr val="accent2">
                    <a:lumMod val="60000"/>
                    <a:lumOff val="40000"/>
                  </a:schemeClr>
                </a:solidFill>
                <a:effectLst>
                  <a:outerShdw blurRad="38100" dist="38100" dir="2700000" algn="tl">
                    <a:srgbClr val="000000">
                      <a:alpha val="43137"/>
                    </a:srgbClr>
                  </a:outerShdw>
                </a:effectLst>
                <a:latin typeface="Lora" pitchFamily="34" charset="0"/>
                <a:ea typeface="Lora" pitchFamily="34" charset="-122"/>
                <a:cs typeface="Lora" pitchFamily="34" charset="-120"/>
              </a:rPr>
              <a:t>Technology </a:t>
            </a:r>
            <a:r>
              <a:rPr lang="en-US" sz="4400" b="1" i="1" dirty="0" smtClean="0">
                <a:solidFill>
                  <a:schemeClr val="accent2">
                    <a:lumMod val="60000"/>
                    <a:lumOff val="40000"/>
                  </a:schemeClr>
                </a:solidFill>
                <a:effectLst>
                  <a:outerShdw blurRad="38100" dist="38100" dir="2700000" algn="tl">
                    <a:srgbClr val="000000">
                      <a:alpha val="43137"/>
                    </a:srgbClr>
                  </a:outerShdw>
                </a:effectLst>
                <a:latin typeface="Lora" pitchFamily="34" charset="0"/>
                <a:ea typeface="Lora" pitchFamily="34" charset="-122"/>
                <a:cs typeface="Lora" pitchFamily="34" charset="-120"/>
              </a:rPr>
              <a:t>Stack:</a:t>
            </a:r>
            <a:endParaRPr lang="en-US" sz="4400" b="1" i="1" dirty="0">
              <a:solidFill>
                <a:schemeClr val="accent2">
                  <a:lumMod val="60000"/>
                  <a:lumOff val="40000"/>
                </a:schemeClr>
              </a:solidFill>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6324124" y="3596640"/>
            <a:ext cx="598408" cy="598408"/>
          </a:xfrm>
          <a:prstGeom prst="rect">
            <a:avLst/>
          </a:prstGeom>
        </p:spPr>
      </p:pic>
      <p:sp>
        <p:nvSpPr>
          <p:cNvPr id="5" name="Text 1"/>
          <p:cNvSpPr/>
          <p:nvPr/>
        </p:nvSpPr>
        <p:spPr>
          <a:xfrm>
            <a:off x="6324124" y="443436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2060"/>
                </a:solidFill>
                <a:latin typeface="Lora" pitchFamily="34" charset="0"/>
                <a:ea typeface="Lora" pitchFamily="34" charset="-122"/>
                <a:cs typeface="Lora" pitchFamily="34" charset="-120"/>
              </a:rPr>
              <a:t>HTML</a:t>
            </a:r>
            <a:endParaRPr lang="en-US" sz="2200" dirty="0">
              <a:solidFill>
                <a:srgbClr val="002060"/>
              </a:solidFill>
            </a:endParaRPr>
          </a:p>
        </p:txBody>
      </p:sp>
      <p:sp>
        <p:nvSpPr>
          <p:cNvPr id="6" name="Text 2"/>
          <p:cNvSpPr/>
          <p:nvPr/>
        </p:nvSpPr>
        <p:spPr>
          <a:xfrm>
            <a:off x="6324124" y="4929902"/>
            <a:ext cx="3554730" cy="766048"/>
          </a:xfrm>
          <a:prstGeom prst="rect">
            <a:avLst/>
          </a:prstGeom>
          <a:noFill/>
          <a:ln/>
        </p:spPr>
        <p:txBody>
          <a:bodyPr wrap="square" lIns="0" tIns="0" rIns="0" bIns="0" rtlCol="0" anchor="t"/>
          <a:lstStyle/>
          <a:p>
            <a:pPr marL="0" indent="0" algn="l">
              <a:lnSpc>
                <a:spcPts val="3000"/>
              </a:lnSpc>
              <a:buNone/>
            </a:pPr>
            <a:r>
              <a:rPr lang="en-US" sz="1850" i="1" dirty="0">
                <a:solidFill>
                  <a:srgbClr val="002060"/>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Structured markup for the website's content and layout.</a:t>
            </a:r>
            <a:endParaRPr lang="en-US" sz="1850" i="1" dirty="0">
              <a:solidFill>
                <a:srgbClr val="00206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pic>
        <p:nvPicPr>
          <p:cNvPr id="7" name="Image 2" descr="preencoded.png"/>
          <p:cNvPicPr>
            <a:picLocks noChangeAspect="1"/>
          </p:cNvPicPr>
          <p:nvPr/>
        </p:nvPicPr>
        <p:blipFill>
          <a:blip r:embed="rId5"/>
          <a:stretch>
            <a:fillRect/>
          </a:stretch>
        </p:blipFill>
        <p:spPr>
          <a:xfrm>
            <a:off x="10237827" y="3596640"/>
            <a:ext cx="598408" cy="598408"/>
          </a:xfrm>
          <a:prstGeom prst="rect">
            <a:avLst/>
          </a:prstGeom>
        </p:spPr>
      </p:pic>
      <p:sp>
        <p:nvSpPr>
          <p:cNvPr id="8" name="Text 3"/>
          <p:cNvSpPr/>
          <p:nvPr/>
        </p:nvSpPr>
        <p:spPr>
          <a:xfrm>
            <a:off x="10237827" y="443436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2060"/>
                </a:solidFill>
                <a:latin typeface="Lora" pitchFamily="34" charset="0"/>
                <a:ea typeface="Lora" pitchFamily="34" charset="-122"/>
                <a:cs typeface="Lora" pitchFamily="34" charset="-120"/>
              </a:rPr>
              <a:t>CSS</a:t>
            </a:r>
            <a:endParaRPr lang="en-US" sz="2200" dirty="0">
              <a:solidFill>
                <a:srgbClr val="002060"/>
              </a:solidFill>
            </a:endParaRPr>
          </a:p>
        </p:txBody>
      </p:sp>
      <p:sp>
        <p:nvSpPr>
          <p:cNvPr id="9" name="Text 4"/>
          <p:cNvSpPr/>
          <p:nvPr/>
        </p:nvSpPr>
        <p:spPr>
          <a:xfrm>
            <a:off x="10237827" y="4929902"/>
            <a:ext cx="3554849" cy="766048"/>
          </a:xfrm>
          <a:prstGeom prst="rect">
            <a:avLst/>
          </a:prstGeom>
          <a:noFill/>
          <a:ln/>
        </p:spPr>
        <p:txBody>
          <a:bodyPr wrap="square" lIns="0" tIns="0" rIns="0" bIns="0" rtlCol="0" anchor="t"/>
          <a:lstStyle/>
          <a:p>
            <a:pPr marL="0" indent="0" algn="l">
              <a:lnSpc>
                <a:spcPts val="3000"/>
              </a:lnSpc>
              <a:buNone/>
            </a:pPr>
            <a:r>
              <a:rPr lang="en-US" sz="1850" i="1" dirty="0">
                <a:solidFill>
                  <a:srgbClr val="3A3630"/>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Styling and visual presentation of the website.</a:t>
            </a:r>
            <a:endParaRPr lang="en-US" sz="1850" i="1"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6633" y="539948"/>
            <a:ext cx="4616648" cy="577096"/>
          </a:xfrm>
          <a:prstGeom prst="rect">
            <a:avLst/>
          </a:prstGeom>
          <a:noFill/>
          <a:ln/>
        </p:spPr>
        <p:txBody>
          <a:bodyPr wrap="none" lIns="0" tIns="0" rIns="0" bIns="0" rtlCol="0" anchor="t"/>
          <a:lstStyle/>
          <a:p>
            <a:pPr marL="0" indent="0">
              <a:lnSpc>
                <a:spcPts val="4500"/>
              </a:lnSpc>
              <a:buNone/>
            </a:pPr>
            <a:r>
              <a:rPr lang="en-US" sz="3600" i="1" dirty="0">
                <a:solidFill>
                  <a:schemeClr val="accent1">
                    <a:lumMod val="50000"/>
                  </a:schemeClr>
                </a:solidFill>
                <a:effectLst>
                  <a:outerShdw blurRad="38100" dist="38100" dir="2700000" algn="tl">
                    <a:srgbClr val="000000">
                      <a:alpha val="43137"/>
                    </a:srgbClr>
                  </a:outerShdw>
                </a:effectLst>
                <a:latin typeface="Lora" pitchFamily="34" charset="0"/>
                <a:ea typeface="Lora" pitchFamily="34" charset="-122"/>
                <a:cs typeface="Lora" pitchFamily="34" charset="-120"/>
              </a:rPr>
              <a:t>Project </a:t>
            </a:r>
            <a:r>
              <a:rPr lang="en-US" sz="3600" i="1" dirty="0" smtClean="0">
                <a:solidFill>
                  <a:schemeClr val="accent1">
                    <a:lumMod val="50000"/>
                  </a:schemeClr>
                </a:solidFill>
                <a:effectLst>
                  <a:outerShdw blurRad="38100" dist="38100" dir="2700000" algn="tl">
                    <a:srgbClr val="000000">
                      <a:alpha val="43137"/>
                    </a:srgbClr>
                  </a:outerShdw>
                </a:effectLst>
                <a:latin typeface="Lora" pitchFamily="34" charset="0"/>
                <a:ea typeface="Lora" pitchFamily="34" charset="-122"/>
                <a:cs typeface="Lora" pitchFamily="34" charset="-120"/>
              </a:rPr>
              <a:t>Timeline:</a:t>
            </a:r>
            <a:endParaRPr lang="en-US" sz="3600" i="1" dirty="0">
              <a:solidFill>
                <a:schemeClr val="accent1">
                  <a:lumMod val="50000"/>
                </a:schemeClr>
              </a:solidFill>
              <a:effectLst>
                <a:outerShdw blurRad="38100" dist="38100" dir="2700000" algn="tl">
                  <a:srgbClr val="000000">
                    <a:alpha val="43137"/>
                  </a:srgbClr>
                </a:outerShdw>
              </a:effectLst>
            </a:endParaRPr>
          </a:p>
        </p:txBody>
      </p:sp>
      <p:pic>
        <p:nvPicPr>
          <p:cNvPr id="4" name="Image 1" descr="preencoded.png"/>
          <p:cNvPicPr>
            <a:picLocks noChangeAspect="1"/>
          </p:cNvPicPr>
          <p:nvPr/>
        </p:nvPicPr>
        <p:blipFill>
          <a:blip r:embed="rId4"/>
          <a:stretch>
            <a:fillRect/>
          </a:stretch>
        </p:blipFill>
        <p:spPr>
          <a:xfrm>
            <a:off x="686633" y="1411248"/>
            <a:ext cx="980956" cy="1569601"/>
          </a:xfrm>
          <a:prstGeom prst="rect">
            <a:avLst/>
          </a:prstGeom>
        </p:spPr>
      </p:pic>
      <p:sp>
        <p:nvSpPr>
          <p:cNvPr id="5" name="Text 1"/>
          <p:cNvSpPr/>
          <p:nvPr/>
        </p:nvSpPr>
        <p:spPr>
          <a:xfrm>
            <a:off x="1961793" y="1607344"/>
            <a:ext cx="2308265" cy="288488"/>
          </a:xfrm>
          <a:prstGeom prst="rect">
            <a:avLst/>
          </a:prstGeom>
          <a:noFill/>
          <a:ln/>
        </p:spPr>
        <p:txBody>
          <a:bodyPr wrap="none" lIns="0" tIns="0" rIns="0" bIns="0" rtlCol="0" anchor="t"/>
          <a:lstStyle/>
          <a:p>
            <a:pPr marL="0" indent="0" algn="l">
              <a:lnSpc>
                <a:spcPts val="2250"/>
              </a:lnSpc>
              <a:buNone/>
            </a:pPr>
            <a:r>
              <a:rPr lang="en-US" sz="1800" i="1" dirty="0" smtClean="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Planning:</a:t>
            </a:r>
            <a:endParaRPr lang="en-US" sz="18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6" name="Text 2"/>
          <p:cNvSpPr/>
          <p:nvPr/>
        </p:nvSpPr>
        <p:spPr>
          <a:xfrm>
            <a:off x="1961793" y="2013466"/>
            <a:ext cx="6495574" cy="313849"/>
          </a:xfrm>
          <a:prstGeom prst="rect">
            <a:avLst/>
          </a:prstGeom>
          <a:noFill/>
          <a:ln/>
        </p:spPr>
        <p:txBody>
          <a:bodyPr wrap="none" lIns="0" tIns="0" rIns="0" bIns="0" rtlCol="0" anchor="t"/>
          <a:lstStyle/>
          <a:p>
            <a:pPr marL="0" indent="0" algn="l">
              <a:lnSpc>
                <a:spcPts val="2450"/>
              </a:lnSpc>
              <a:buNone/>
            </a:pPr>
            <a:r>
              <a:rPr lang="en-US" sz="1500" i="1" dirty="0">
                <a:solidFill>
                  <a:schemeClr val="accent1">
                    <a:lumMod val="50000"/>
                  </a:schemeClr>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Defining the project scope, requirements, and design.</a:t>
            </a:r>
            <a:endParaRPr lang="en-US" sz="1500" i="1" dirty="0">
              <a:solidFill>
                <a:schemeClr val="accent1">
                  <a:lumMod val="50000"/>
                </a:schemeClr>
              </a:solidFill>
              <a:effectLst>
                <a:outerShdw blurRad="38100" dist="38100" dir="2700000" algn="tl">
                  <a:srgbClr val="000000">
                    <a:alpha val="43137"/>
                  </a:srgbClr>
                </a:outerShdw>
              </a:effectLst>
            </a:endParaRPr>
          </a:p>
        </p:txBody>
      </p:sp>
      <p:pic>
        <p:nvPicPr>
          <p:cNvPr id="7" name="Image 2" descr="preencoded.png"/>
          <p:cNvPicPr>
            <a:picLocks noChangeAspect="1"/>
          </p:cNvPicPr>
          <p:nvPr/>
        </p:nvPicPr>
        <p:blipFill>
          <a:blip r:embed="rId5"/>
          <a:stretch>
            <a:fillRect/>
          </a:stretch>
        </p:blipFill>
        <p:spPr>
          <a:xfrm>
            <a:off x="686633" y="2980849"/>
            <a:ext cx="980956" cy="1569601"/>
          </a:xfrm>
          <a:prstGeom prst="rect">
            <a:avLst/>
          </a:prstGeom>
        </p:spPr>
      </p:pic>
      <p:sp>
        <p:nvSpPr>
          <p:cNvPr id="8" name="Text 3"/>
          <p:cNvSpPr/>
          <p:nvPr/>
        </p:nvSpPr>
        <p:spPr>
          <a:xfrm>
            <a:off x="1961793" y="3176945"/>
            <a:ext cx="2308265" cy="288488"/>
          </a:xfrm>
          <a:prstGeom prst="rect">
            <a:avLst/>
          </a:prstGeom>
          <a:noFill/>
          <a:ln/>
        </p:spPr>
        <p:txBody>
          <a:bodyPr wrap="none" lIns="0" tIns="0" rIns="0" bIns="0" rtlCol="0" anchor="t"/>
          <a:lstStyle/>
          <a:p>
            <a:pPr marL="0" indent="0" algn="l">
              <a:lnSpc>
                <a:spcPts val="2250"/>
              </a:lnSpc>
              <a:buNone/>
            </a:pPr>
            <a:r>
              <a:rPr lang="en-US" sz="1800" i="1" dirty="0" smtClean="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Development :</a:t>
            </a:r>
            <a:endParaRPr lang="en-US" sz="18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9" name="Text 4"/>
          <p:cNvSpPr/>
          <p:nvPr/>
        </p:nvSpPr>
        <p:spPr>
          <a:xfrm>
            <a:off x="1961793" y="3583067"/>
            <a:ext cx="6495574" cy="313849"/>
          </a:xfrm>
          <a:prstGeom prst="rect">
            <a:avLst/>
          </a:prstGeom>
          <a:noFill/>
          <a:ln/>
        </p:spPr>
        <p:txBody>
          <a:bodyPr wrap="none" lIns="0" tIns="0" rIns="0" bIns="0" rtlCol="0" anchor="t"/>
          <a:lstStyle/>
          <a:p>
            <a:pPr marL="0" indent="0" algn="l">
              <a:lnSpc>
                <a:spcPts val="2450"/>
              </a:lnSpc>
              <a:buNone/>
            </a:pPr>
            <a:r>
              <a:rPr lang="en-US" sz="1500" i="1" dirty="0">
                <a:solidFill>
                  <a:schemeClr val="accent1">
                    <a:lumMod val="50000"/>
                  </a:schemeClr>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Implementing the website's features and functionality.</a:t>
            </a:r>
            <a:endParaRPr lang="en-US" sz="1500" i="1" dirty="0">
              <a:solidFill>
                <a:schemeClr val="accent1">
                  <a:lumMod val="50000"/>
                </a:schemeClr>
              </a:solidFill>
              <a:effectLst>
                <a:outerShdw blurRad="38100" dist="38100" dir="2700000" algn="tl">
                  <a:srgbClr val="000000">
                    <a:alpha val="43137"/>
                  </a:srgbClr>
                </a:outerShdw>
              </a:effectLst>
            </a:endParaRPr>
          </a:p>
        </p:txBody>
      </p:sp>
      <p:pic>
        <p:nvPicPr>
          <p:cNvPr id="10" name="Image 3" descr="preencoded.png"/>
          <p:cNvPicPr>
            <a:picLocks noChangeAspect="1"/>
          </p:cNvPicPr>
          <p:nvPr/>
        </p:nvPicPr>
        <p:blipFill>
          <a:blip r:embed="rId6"/>
          <a:stretch>
            <a:fillRect/>
          </a:stretch>
        </p:blipFill>
        <p:spPr>
          <a:xfrm>
            <a:off x="686633" y="4550450"/>
            <a:ext cx="980956" cy="1569601"/>
          </a:xfrm>
          <a:prstGeom prst="rect">
            <a:avLst/>
          </a:prstGeom>
        </p:spPr>
      </p:pic>
      <p:sp>
        <p:nvSpPr>
          <p:cNvPr id="11" name="Text 5"/>
          <p:cNvSpPr/>
          <p:nvPr/>
        </p:nvSpPr>
        <p:spPr>
          <a:xfrm>
            <a:off x="1961793" y="4746546"/>
            <a:ext cx="2308265" cy="288488"/>
          </a:xfrm>
          <a:prstGeom prst="rect">
            <a:avLst/>
          </a:prstGeom>
          <a:noFill/>
          <a:ln/>
        </p:spPr>
        <p:txBody>
          <a:bodyPr wrap="none" lIns="0" tIns="0" rIns="0" bIns="0" rtlCol="0" anchor="t"/>
          <a:lstStyle/>
          <a:p>
            <a:pPr marL="0" indent="0" algn="l">
              <a:lnSpc>
                <a:spcPts val="2250"/>
              </a:lnSpc>
              <a:buNone/>
            </a:pPr>
            <a:r>
              <a:rPr lang="en-US" sz="1800" i="1" dirty="0" smtClean="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Testing :</a:t>
            </a:r>
            <a:endParaRPr lang="en-US" sz="18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Text 6"/>
          <p:cNvSpPr/>
          <p:nvPr/>
        </p:nvSpPr>
        <p:spPr>
          <a:xfrm>
            <a:off x="1961793" y="5152668"/>
            <a:ext cx="6495574" cy="313849"/>
          </a:xfrm>
          <a:prstGeom prst="rect">
            <a:avLst/>
          </a:prstGeom>
          <a:noFill/>
          <a:ln/>
        </p:spPr>
        <p:txBody>
          <a:bodyPr wrap="none" lIns="0" tIns="0" rIns="0" bIns="0" rtlCol="0" anchor="t"/>
          <a:lstStyle/>
          <a:p>
            <a:pPr marL="0" indent="0" algn="l">
              <a:lnSpc>
                <a:spcPts val="2450"/>
              </a:lnSpc>
              <a:buNone/>
            </a:pPr>
            <a:r>
              <a:rPr lang="en-US" sz="1500" i="1" dirty="0">
                <a:solidFill>
                  <a:schemeClr val="accent1">
                    <a:lumMod val="50000"/>
                  </a:schemeClr>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Ensuring the website's usability, performance, and stability.</a:t>
            </a:r>
            <a:endParaRPr lang="en-US" sz="1500" i="1" dirty="0">
              <a:solidFill>
                <a:schemeClr val="accent1">
                  <a:lumMod val="50000"/>
                </a:schemeClr>
              </a:solidFill>
              <a:effectLst>
                <a:outerShdw blurRad="38100" dist="38100" dir="2700000" algn="tl">
                  <a:srgbClr val="000000">
                    <a:alpha val="43137"/>
                  </a:srgbClr>
                </a:outerShdw>
              </a:effectLst>
            </a:endParaRPr>
          </a:p>
        </p:txBody>
      </p:sp>
      <p:pic>
        <p:nvPicPr>
          <p:cNvPr id="13" name="Image 4" descr="preencoded.png"/>
          <p:cNvPicPr>
            <a:picLocks noChangeAspect="1"/>
          </p:cNvPicPr>
          <p:nvPr/>
        </p:nvPicPr>
        <p:blipFill>
          <a:blip r:embed="rId7"/>
          <a:stretch>
            <a:fillRect/>
          </a:stretch>
        </p:blipFill>
        <p:spPr>
          <a:xfrm>
            <a:off x="686633" y="6120051"/>
            <a:ext cx="980956" cy="1569601"/>
          </a:xfrm>
          <a:prstGeom prst="rect">
            <a:avLst/>
          </a:prstGeom>
        </p:spPr>
      </p:pic>
      <p:sp>
        <p:nvSpPr>
          <p:cNvPr id="14" name="Text 7"/>
          <p:cNvSpPr/>
          <p:nvPr/>
        </p:nvSpPr>
        <p:spPr>
          <a:xfrm>
            <a:off x="1961793" y="6316147"/>
            <a:ext cx="2308265" cy="288488"/>
          </a:xfrm>
          <a:prstGeom prst="rect">
            <a:avLst/>
          </a:prstGeom>
          <a:noFill/>
          <a:ln/>
        </p:spPr>
        <p:txBody>
          <a:bodyPr wrap="none" lIns="0" tIns="0" rIns="0" bIns="0" rtlCol="0" anchor="t"/>
          <a:lstStyle/>
          <a:p>
            <a:pPr marL="0" indent="0" algn="l">
              <a:lnSpc>
                <a:spcPts val="2250"/>
              </a:lnSpc>
              <a:buNone/>
            </a:pPr>
            <a:r>
              <a:rPr lang="en-US" sz="1800" i="1" dirty="0" smtClean="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Development :</a:t>
            </a:r>
            <a:endParaRPr lang="en-US" sz="180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Text 8"/>
          <p:cNvSpPr/>
          <p:nvPr/>
        </p:nvSpPr>
        <p:spPr>
          <a:xfrm>
            <a:off x="1961793" y="6722269"/>
            <a:ext cx="6495574" cy="313849"/>
          </a:xfrm>
          <a:prstGeom prst="rect">
            <a:avLst/>
          </a:prstGeom>
          <a:noFill/>
          <a:ln/>
        </p:spPr>
        <p:txBody>
          <a:bodyPr wrap="none" lIns="0" tIns="0" rIns="0" bIns="0" rtlCol="0" anchor="t"/>
          <a:lstStyle/>
          <a:p>
            <a:pPr marL="0" indent="0" algn="l">
              <a:lnSpc>
                <a:spcPts val="2450"/>
              </a:lnSpc>
              <a:buNone/>
            </a:pPr>
            <a:r>
              <a:rPr lang="en-US" sz="1500" i="1" dirty="0">
                <a:solidFill>
                  <a:schemeClr val="accent1">
                    <a:lumMod val="50000"/>
                  </a:schemeClr>
                </a:solidFill>
                <a:effectLst>
                  <a:outerShdw blurRad="38100" dist="38100" dir="2700000" algn="tl">
                    <a:srgbClr val="000000">
                      <a:alpha val="43137"/>
                    </a:srgbClr>
                  </a:outerShdw>
                </a:effectLst>
                <a:latin typeface="Source Sans Pro" pitchFamily="34" charset="0"/>
                <a:ea typeface="Source Sans Pro" pitchFamily="34" charset="-122"/>
                <a:cs typeface="Source Sans Pro" pitchFamily="34" charset="-120"/>
              </a:rPr>
              <a:t>Launching the e-commerce website for public access.</a:t>
            </a:r>
            <a:endParaRPr lang="en-US" sz="1500" i="1" dirty="0">
              <a:solidFill>
                <a:schemeClr val="accent1">
                  <a:lumMod val="50000"/>
                </a:schemeClr>
              </a:solidFill>
              <a:effectLst>
                <a:outerShdw blurRad="38100" dist="38100" dir="2700000" algn="tl">
                  <a:srgbClr val="000000">
                    <a:alpha val="43137"/>
                  </a:srgbClr>
                </a:outerShdw>
              </a:effectLst>
            </a:endParaRPr>
          </a:p>
        </p:txBody>
      </p:sp>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505"/>
          </a:xfrm>
          <a:prstGeom prst="rect">
            <a:avLst/>
          </a:prstGeom>
        </p:spPr>
      </p:pic>
      <p:sp>
        <p:nvSpPr>
          <p:cNvPr id="3" name="Text 0"/>
          <p:cNvSpPr/>
          <p:nvPr/>
        </p:nvSpPr>
        <p:spPr>
          <a:xfrm>
            <a:off x="827842" y="650438"/>
            <a:ext cx="5565458" cy="695563"/>
          </a:xfrm>
          <a:prstGeom prst="rect">
            <a:avLst/>
          </a:prstGeom>
          <a:noFill/>
          <a:ln/>
        </p:spPr>
        <p:txBody>
          <a:bodyPr wrap="none" lIns="0" tIns="0" rIns="0" bIns="0" rtlCol="0" anchor="t"/>
          <a:lstStyle/>
          <a:p>
            <a:pPr marL="0" indent="0">
              <a:lnSpc>
                <a:spcPts val="5450"/>
              </a:lnSpc>
              <a:buNone/>
            </a:pPr>
            <a:r>
              <a:rPr lang="en-US" sz="4350" i="1" dirty="0" smtClean="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Conclusion :</a:t>
            </a:r>
            <a:endParaRPr lang="en-US" sz="43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4" name="Shape 1"/>
          <p:cNvSpPr/>
          <p:nvPr/>
        </p:nvSpPr>
        <p:spPr>
          <a:xfrm>
            <a:off x="827842" y="1966674"/>
            <a:ext cx="532090" cy="532090"/>
          </a:xfrm>
          <a:prstGeom prst="roundRect">
            <a:avLst>
              <a:gd name="adj" fmla="val 6668"/>
            </a:avLst>
          </a:prstGeom>
          <a:solidFill>
            <a:srgbClr val="F3E7D4"/>
          </a:solidFill>
          <a:ln/>
        </p:spPr>
      </p:sp>
      <p:sp>
        <p:nvSpPr>
          <p:cNvPr id="5" name="Text 2"/>
          <p:cNvSpPr/>
          <p:nvPr/>
        </p:nvSpPr>
        <p:spPr>
          <a:xfrm>
            <a:off x="1033105" y="2065734"/>
            <a:ext cx="121563" cy="333970"/>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1</a:t>
            </a:r>
            <a:endParaRPr lang="en-US" sz="2600" dirty="0"/>
          </a:p>
        </p:txBody>
      </p:sp>
      <p:sp>
        <p:nvSpPr>
          <p:cNvPr id="6" name="Text 3"/>
          <p:cNvSpPr/>
          <p:nvPr/>
        </p:nvSpPr>
        <p:spPr>
          <a:xfrm>
            <a:off x="1596390" y="1966674"/>
            <a:ext cx="2857381" cy="695563"/>
          </a:xfrm>
          <a:prstGeom prst="rect">
            <a:avLst/>
          </a:prstGeom>
          <a:noFill/>
          <a:ln/>
        </p:spPr>
        <p:txBody>
          <a:bodyPr wrap="square" lIns="0" tIns="0" rIns="0" bIns="0" rtlCol="0" anchor="t"/>
          <a:lstStyle/>
          <a:p>
            <a:pPr marL="0" indent="0">
              <a:lnSpc>
                <a:spcPts val="2700"/>
              </a:lnSpc>
              <a:buNone/>
            </a:pPr>
            <a:r>
              <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Seamless Shopping </a:t>
            </a:r>
            <a:r>
              <a:rPr lang="en-US" sz="2150" i="1" dirty="0" smtClean="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Experience:</a:t>
            </a:r>
            <a:endPar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7" name="Text 4"/>
          <p:cNvSpPr/>
          <p:nvPr/>
        </p:nvSpPr>
        <p:spPr>
          <a:xfrm>
            <a:off x="1684973" y="2739569"/>
            <a:ext cx="2857381" cy="2649498"/>
          </a:xfrm>
          <a:prstGeom prst="rect">
            <a:avLst/>
          </a:prstGeom>
          <a:noFill/>
          <a:ln/>
        </p:spPr>
        <p:txBody>
          <a:bodyPr wrap="square" lIns="0" tIns="0" rIns="0" bIns="0" rtlCol="0" anchor="t"/>
          <a:lstStyle/>
          <a:p>
            <a:pPr marL="0" indent="0">
              <a:lnSpc>
                <a:spcPts val="2950"/>
              </a:lnSpc>
              <a:buNone/>
            </a:pPr>
            <a:r>
              <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e-commerce website will provide customers with a streamlined and enjoyable shopping experience, catering to their clothing preferences and size requirements.</a:t>
            </a:r>
            <a:endPar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8" name="Shape 5"/>
          <p:cNvSpPr/>
          <p:nvPr/>
        </p:nvSpPr>
        <p:spPr>
          <a:xfrm>
            <a:off x="4690229" y="1966674"/>
            <a:ext cx="532090" cy="532090"/>
          </a:xfrm>
          <a:prstGeom prst="roundRect">
            <a:avLst>
              <a:gd name="adj" fmla="val 6668"/>
            </a:avLst>
          </a:prstGeom>
          <a:solidFill>
            <a:srgbClr val="F3E7D4"/>
          </a:solidFill>
          <a:ln/>
        </p:spPr>
      </p:sp>
      <p:sp>
        <p:nvSpPr>
          <p:cNvPr id="9" name="Text 6"/>
          <p:cNvSpPr/>
          <p:nvPr/>
        </p:nvSpPr>
        <p:spPr>
          <a:xfrm>
            <a:off x="4866561" y="2065734"/>
            <a:ext cx="179308" cy="333970"/>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2</a:t>
            </a:r>
            <a:endParaRPr lang="en-US" sz="2600" dirty="0"/>
          </a:p>
        </p:txBody>
      </p:sp>
      <p:sp>
        <p:nvSpPr>
          <p:cNvPr id="10" name="Text 7"/>
          <p:cNvSpPr/>
          <p:nvPr/>
        </p:nvSpPr>
        <p:spPr>
          <a:xfrm>
            <a:off x="5458778" y="1966674"/>
            <a:ext cx="2857381" cy="695563"/>
          </a:xfrm>
          <a:prstGeom prst="rect">
            <a:avLst/>
          </a:prstGeom>
          <a:noFill/>
          <a:ln/>
        </p:spPr>
        <p:txBody>
          <a:bodyPr wrap="square" lIns="0" tIns="0" rIns="0" bIns="0" rtlCol="0" anchor="t"/>
          <a:lstStyle/>
          <a:p>
            <a:pPr marL="0" indent="0">
              <a:lnSpc>
                <a:spcPts val="2700"/>
              </a:lnSpc>
              <a:buNone/>
            </a:pPr>
            <a:r>
              <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Increased Customer </a:t>
            </a:r>
            <a:r>
              <a:rPr lang="en-US" sz="2150" i="1" dirty="0" smtClean="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Satisfaction:</a:t>
            </a:r>
            <a:endPar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1" name="Text 8"/>
          <p:cNvSpPr/>
          <p:nvPr/>
        </p:nvSpPr>
        <p:spPr>
          <a:xfrm>
            <a:off x="5458778" y="2804041"/>
            <a:ext cx="2857381" cy="2270998"/>
          </a:xfrm>
          <a:prstGeom prst="rect">
            <a:avLst/>
          </a:prstGeom>
          <a:noFill/>
          <a:ln/>
        </p:spPr>
        <p:txBody>
          <a:bodyPr wrap="square" lIns="0" tIns="0" rIns="0" bIns="0" rtlCol="0" anchor="t"/>
          <a:lstStyle/>
          <a:p>
            <a:pPr marL="0" indent="0">
              <a:lnSpc>
                <a:spcPts val="2950"/>
              </a:lnSpc>
              <a:buNone/>
            </a:pPr>
            <a:r>
              <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By offering a wide range of clothing options, secure transactions, and responsive design, the website aims to enhance customer satisfaction and loyalty.</a:t>
            </a:r>
            <a:endPar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2" name="Shape 9"/>
          <p:cNvSpPr/>
          <p:nvPr/>
        </p:nvSpPr>
        <p:spPr>
          <a:xfrm>
            <a:off x="827842" y="5955983"/>
            <a:ext cx="532090" cy="532090"/>
          </a:xfrm>
          <a:prstGeom prst="roundRect">
            <a:avLst>
              <a:gd name="adj" fmla="val 6668"/>
            </a:avLst>
          </a:prstGeom>
          <a:solidFill>
            <a:srgbClr val="F3E7D4"/>
          </a:solidFill>
          <a:ln/>
        </p:spPr>
      </p:sp>
      <p:sp>
        <p:nvSpPr>
          <p:cNvPr id="13" name="Text 10"/>
          <p:cNvSpPr/>
          <p:nvPr/>
        </p:nvSpPr>
        <p:spPr>
          <a:xfrm>
            <a:off x="1000839" y="6055043"/>
            <a:ext cx="185976" cy="333970"/>
          </a:xfrm>
          <a:prstGeom prst="rect">
            <a:avLst/>
          </a:prstGeom>
          <a:noFill/>
          <a:ln/>
        </p:spPr>
        <p:txBody>
          <a:bodyPr wrap="none" lIns="0" tIns="0" rIns="0" bIns="0" rtlCol="0" anchor="t"/>
          <a:lstStyle/>
          <a:p>
            <a:pPr marL="0" indent="0" algn="ctr">
              <a:lnSpc>
                <a:spcPts val="2600"/>
              </a:lnSpc>
              <a:buNone/>
            </a:pPr>
            <a:r>
              <a:rPr lang="en-US" sz="2600" dirty="0">
                <a:solidFill>
                  <a:srgbClr val="3A3630"/>
                </a:solidFill>
                <a:latin typeface="Lora" pitchFamily="34" charset="0"/>
                <a:ea typeface="Lora" pitchFamily="34" charset="-122"/>
                <a:cs typeface="Lora" pitchFamily="34" charset="-120"/>
              </a:rPr>
              <a:t>3</a:t>
            </a:r>
            <a:endParaRPr lang="en-US" sz="2600" dirty="0"/>
          </a:p>
        </p:txBody>
      </p:sp>
      <p:sp>
        <p:nvSpPr>
          <p:cNvPr id="14" name="Text 11"/>
          <p:cNvSpPr/>
          <p:nvPr/>
        </p:nvSpPr>
        <p:spPr>
          <a:xfrm>
            <a:off x="1596390" y="5955983"/>
            <a:ext cx="3412688" cy="347782"/>
          </a:xfrm>
          <a:prstGeom prst="rect">
            <a:avLst/>
          </a:prstGeom>
          <a:noFill/>
          <a:ln/>
        </p:spPr>
        <p:txBody>
          <a:bodyPr wrap="none" lIns="0" tIns="0" rIns="0" bIns="0" rtlCol="0" anchor="t"/>
          <a:lstStyle/>
          <a:p>
            <a:pPr marL="0" indent="0">
              <a:lnSpc>
                <a:spcPts val="2700"/>
              </a:lnSpc>
              <a:buNone/>
            </a:pPr>
            <a:r>
              <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Business Growth </a:t>
            </a:r>
            <a:r>
              <a:rPr lang="en-US" sz="2150" i="1" dirty="0" smtClean="0">
                <a:solidFill>
                  <a:schemeClr val="accent2">
                    <a:lumMod val="75000"/>
                  </a:schemeClr>
                </a:solidFill>
                <a:effectLst>
                  <a:outerShdw blurRad="38100" dist="38100" dir="2700000" algn="tl">
                    <a:srgbClr val="000000">
                      <a:alpha val="43137"/>
                    </a:srgbClr>
                  </a:outerShdw>
                </a:effectLst>
                <a:latin typeface="Arial" panose="020B0604020202020204" pitchFamily="34" charset="0"/>
                <a:ea typeface="Lora" pitchFamily="34" charset="-122"/>
                <a:cs typeface="Arial" panose="020B0604020202020204" pitchFamily="34" charset="0"/>
              </a:rPr>
              <a:t>Potential:</a:t>
            </a:r>
            <a:endParaRPr lang="en-US" sz="2150" i="1" dirty="0">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15" name="Text 12"/>
          <p:cNvSpPr/>
          <p:nvPr/>
        </p:nvSpPr>
        <p:spPr>
          <a:xfrm>
            <a:off x="1596390" y="6445567"/>
            <a:ext cx="6719768" cy="1135499"/>
          </a:xfrm>
          <a:prstGeom prst="rect">
            <a:avLst/>
          </a:prstGeom>
          <a:noFill/>
          <a:ln/>
        </p:spPr>
        <p:txBody>
          <a:bodyPr wrap="square" lIns="0" tIns="0" rIns="0" bIns="0" rtlCol="0" anchor="t"/>
          <a:lstStyle/>
          <a:p>
            <a:pPr marL="0" indent="0">
              <a:lnSpc>
                <a:spcPts val="2950"/>
              </a:lnSpc>
              <a:buNone/>
            </a:pPr>
            <a:r>
              <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ea typeface="Source Sans Pro" pitchFamily="34" charset="-122"/>
                <a:cs typeface="Arial" panose="020B0604020202020204" pitchFamily="34" charset="0"/>
              </a:rPr>
              <a:t>The comprehensive e-commerce solution will enable the online clothing store to expand its reach, increase sales, and establish a strong online presence in the competitive market.</a:t>
            </a:r>
            <a:endParaRPr lang="en-US" sz="1850" i="1" dirty="0">
              <a:solidFill>
                <a:schemeClr val="accent1">
                  <a:lumMod val="50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TotalTime>
  <Words>611</Words>
  <Application>Microsoft Office PowerPoint</Application>
  <PresentationFormat>Custom</PresentationFormat>
  <Paragraphs>81</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Calibri</vt:lpstr>
      <vt:lpstr>Lora</vt:lpstr>
      <vt:lpstr>Source Sans Pro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adminx</cp:lastModifiedBy>
  <cp:revision>8</cp:revision>
  <dcterms:created xsi:type="dcterms:W3CDTF">2024-11-18T19:30:50Z</dcterms:created>
  <dcterms:modified xsi:type="dcterms:W3CDTF">2024-11-27T20:58:49Z</dcterms:modified>
</cp:coreProperties>
</file>